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77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</p:sldIdLst>
  <p:sldSz cx="12192000" cy="6858000"/>
  <p:notesSz cx="7559675" cy="106918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10"/>
  </p:normalViewPr>
  <p:slideViewPr>
    <p:cSldViewPr snapToGrid="0">
      <p:cViewPr varScale="1">
        <p:scale>
          <a:sx n="144" d="100"/>
          <a:sy n="144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 err="1"/>
              <a:t>Example</a:t>
            </a:r>
            <a:r>
              <a:rPr lang="it-IT" dirty="0"/>
              <a:t>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Attribute Based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Normalized</c:v>
                </c:pt>
              </c:strCache>
            </c:strRef>
          </c:cat>
          <c:val>
            <c:numRef>
              <c:f>Foglio1!$B$2</c:f>
              <c:numCache>
                <c:formatCode>General</c:formatCode>
                <c:ptCount val="1"/>
                <c:pt idx="0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94-9641-9351-B32AD821ED57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ExactMatching (KeLP)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Normalized</c:v>
                </c:pt>
              </c:strCache>
            </c:strRef>
          </c:cat>
          <c:val>
            <c:numRef>
              <c:f>Foglio1!$C$2</c:f>
              <c:numCache>
                <c:formatCode>General</c:formatCode>
                <c:ptCount val="1"/>
                <c:pt idx="0">
                  <c:v>0.72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694-9641-9351-B32AD821ED57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Lexical (KeLP)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Normalized</c:v>
                </c:pt>
              </c:strCache>
            </c:strRef>
          </c:cat>
          <c:val>
            <c:numRef>
              <c:f>Foglio1!$D$2</c:f>
              <c:numCache>
                <c:formatCode>General</c:formatCode>
                <c:ptCount val="1"/>
                <c:pt idx="0">
                  <c:v>0.72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694-9641-9351-B32AD821ED5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856312351"/>
        <c:axId val="856107855"/>
      </c:barChart>
      <c:catAx>
        <c:axId val="85631235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56107855"/>
        <c:crosses val="autoZero"/>
        <c:auto val="1"/>
        <c:lblAlgn val="ctr"/>
        <c:lblOffset val="100"/>
        <c:noMultiLvlLbl val="0"/>
      </c:catAx>
      <c:valAx>
        <c:axId val="85610785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3123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 err="1"/>
              <a:t>Example</a:t>
            </a:r>
            <a:r>
              <a:rPr lang="it-IT" dirty="0"/>
              <a:t> 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Attribute Based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Normalized</c:v>
                </c:pt>
              </c:strCache>
            </c:strRef>
          </c:cat>
          <c:val>
            <c:numRef>
              <c:f>Foglio1!$B$2</c:f>
              <c:numCache>
                <c:formatCode>General</c:formatCode>
                <c:ptCount val="1"/>
                <c:pt idx="0">
                  <c:v>0.93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0C-E340-8538-2CB84A0E6B25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ExactMatching (KeLP)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Normalized</c:v>
                </c:pt>
              </c:strCache>
            </c:strRef>
          </c:cat>
          <c:val>
            <c:numRef>
              <c:f>Foglio1!$C$2</c:f>
              <c:numCache>
                <c:formatCode>General</c:formatCode>
                <c:ptCount val="1"/>
                <c:pt idx="0">
                  <c:v>0.74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10C-E340-8538-2CB84A0E6B25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Lexical (KeLP)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Normalized</c:v>
                </c:pt>
              </c:strCache>
            </c:strRef>
          </c:cat>
          <c:val>
            <c:numRef>
              <c:f>Foglio1!$D$2</c:f>
              <c:numCache>
                <c:formatCode>General</c:formatCode>
                <c:ptCount val="1"/>
                <c:pt idx="0">
                  <c:v>0.74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10C-E340-8538-2CB84A0E6B2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856312351"/>
        <c:axId val="856107855"/>
      </c:barChart>
      <c:catAx>
        <c:axId val="85631235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56107855"/>
        <c:crosses val="autoZero"/>
        <c:auto val="1"/>
        <c:lblAlgn val="ctr"/>
        <c:lblOffset val="100"/>
        <c:noMultiLvlLbl val="0"/>
      </c:catAx>
      <c:valAx>
        <c:axId val="85610785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3123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it-IT"/>
  <c:roundedCorners val="0"/>
  <c:style val="2"/>
  <c:chart>
    <c:title>
      <c:tx>
        <c:rich>
          <a:bodyPr rot="0"/>
          <a:lstStyle/>
          <a:p>
            <a:pPr>
              <a:defRPr lang="it-IT" sz="2128" b="1" strike="noStrike" spc="117">
                <a:solidFill>
                  <a:srgbClr val="595959"/>
                </a:solidFill>
                <a:latin typeface="Calibri"/>
              </a:defRPr>
            </a:pPr>
            <a:r>
              <a:rPr lang="it-IT" sz="2128" b="1" strike="noStrike" spc="117">
                <a:solidFill>
                  <a:srgbClr val="595959"/>
                </a:solidFill>
                <a:latin typeface="Calibri"/>
              </a:rPr>
              <a:t>Valori di similarità</a:t>
            </a:r>
          </a:p>
        </c:rich>
      </c:tx>
      <c:overlay val="0"/>
      <c:spPr>
        <a:noFill/>
        <a:ln w="0">
          <a:noFill/>
        </a:ln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Attribute Based</c:v>
                </c:pt>
              </c:strCache>
            </c:strRef>
          </c:tx>
          <c:spPr>
            <a:solidFill>
              <a:srgbClr val="4472C4"/>
            </a:solidFill>
            <a:ln w="0">
              <a:noFill/>
            </a:ln>
          </c:spPr>
          <c:invertIfNegative val="0"/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-5400000" wrap="square"/>
              <a:lstStyle/>
              <a:p>
                <a:pPr>
                  <a:defRPr sz="1064" b="0" strike="noStrike" spc="-1">
                    <a:solidFill>
                      <a:srgbClr val="808080"/>
                    </a:solidFill>
                    <a:latin typeface="Calibri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1"/>
            <c:separator>; </c:separator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0.52</c:v>
                </c:pt>
                <c:pt idx="1">
                  <c:v>0.93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24-0140-B910-FD917BA25027}"/>
            </c:ext>
          </c:extLst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Children based</c:v>
                </c:pt>
              </c:strCache>
            </c:strRef>
          </c:tx>
          <c:spPr>
            <a:solidFill>
              <a:srgbClr val="ED7D31"/>
            </a:solidFill>
            <a:ln w="0">
              <a:noFill/>
            </a:ln>
          </c:spPr>
          <c:invertIfNegative val="0"/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-5400000" wrap="square"/>
              <a:lstStyle/>
              <a:p>
                <a:pPr>
                  <a:defRPr sz="1064" b="0" strike="noStrike" spc="-1">
                    <a:solidFill>
                      <a:srgbClr val="808080"/>
                    </a:solidFill>
                    <a:latin typeface="Calibri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1"/>
            <c:separator>; </c:separator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2"/>
                <c:pt idx="0">
                  <c:v>0.41</c:v>
                </c:pt>
                <c:pt idx="1">
                  <c:v>0.73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24-0140-B910-FD917BA25027}"/>
            </c:ext>
          </c:extLst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ExactMatching (KeLP)</c:v>
                </c:pt>
              </c:strCache>
            </c:strRef>
          </c:tx>
          <c:spPr>
            <a:solidFill>
              <a:srgbClr val="A5A5A5"/>
            </a:solidFill>
            <a:ln w="0">
              <a:noFill/>
            </a:ln>
          </c:spPr>
          <c:invertIfNegative val="0"/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-5400000" wrap="square"/>
              <a:lstStyle/>
              <a:p>
                <a:pPr>
                  <a:defRPr sz="1064" b="0" strike="noStrike" spc="-1">
                    <a:solidFill>
                      <a:srgbClr val="808080"/>
                    </a:solidFill>
                    <a:latin typeface="Calibri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1"/>
            <c:separator>; </c:separator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2"/>
                <c:pt idx="0">
                  <c:v>0.41</c:v>
                </c:pt>
                <c:pt idx="1">
                  <c:v>0.74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A24-0140-B910-FD917BA25027}"/>
            </c:ext>
          </c:extLst>
        </c:ser>
        <c:ser>
          <c:idx val="3"/>
          <c:order val="3"/>
          <c:tx>
            <c:strRef>
              <c:f>label 3</c:f>
              <c:strCache>
                <c:ptCount val="1"/>
                <c:pt idx="0">
                  <c:v>Lexical (KeLP)</c:v>
                </c:pt>
              </c:strCache>
            </c:strRef>
          </c:tx>
          <c:spPr>
            <a:solidFill>
              <a:srgbClr val="FFC000"/>
            </a:solidFill>
            <a:ln w="0">
              <a:noFill/>
            </a:ln>
          </c:spPr>
          <c:invertIfNegative val="0"/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-5400000" wrap="square"/>
              <a:lstStyle/>
              <a:p>
                <a:pPr>
                  <a:defRPr sz="1064" b="0" strike="noStrike" spc="-1">
                    <a:solidFill>
                      <a:srgbClr val="808080"/>
                    </a:solidFill>
                    <a:latin typeface="Calibri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1"/>
            <c:separator>; </c:separator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2"/>
                <c:pt idx="0">
                  <c:v>Not Normalized</c:v>
                </c:pt>
                <c:pt idx="1">
                  <c:v>Normalized</c:v>
                </c:pt>
              </c:strCache>
            </c:strRef>
          </c:cat>
          <c:val>
            <c:numRef>
              <c:f>3</c:f>
              <c:numCache>
                <c:formatCode>General</c:formatCode>
                <c:ptCount val="2"/>
                <c:pt idx="0">
                  <c:v>0.41</c:v>
                </c:pt>
                <c:pt idx="1">
                  <c:v>0.74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A24-0140-B910-FD917BA250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44"/>
        <c:overlap val="-90"/>
        <c:axId val="16196779"/>
        <c:axId val="36819497"/>
      </c:barChart>
      <c:catAx>
        <c:axId val="16196779"/>
        <c:scaling>
          <c:orientation val="minMax"/>
        </c:scaling>
        <c:delete val="0"/>
        <c:axPos val="b"/>
        <c:majorGridlines>
          <c:spPr>
            <a:ln w="9360">
              <a:solidFill>
                <a:srgbClr val="D9D9D9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lstStyle/>
          <a:p>
            <a:pPr>
              <a:defRPr sz="1064" b="0" strike="noStrike" spc="117">
                <a:solidFill>
                  <a:srgbClr val="595959"/>
                </a:solidFill>
                <a:latin typeface="Calibri"/>
              </a:defRPr>
            </a:pPr>
            <a:endParaRPr lang="it-IT"/>
          </a:p>
        </c:txPr>
        <c:crossAx val="36819497"/>
        <c:crosses val="autoZero"/>
        <c:auto val="1"/>
        <c:lblAlgn val="ctr"/>
        <c:lblOffset val="100"/>
        <c:noMultiLvlLbl val="0"/>
      </c:catAx>
      <c:valAx>
        <c:axId val="3681949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196779"/>
        <c:crosses val="autoZero"/>
        <c:crossBetween val="between"/>
      </c:valAx>
      <c:spPr>
        <a:noFill/>
        <a:ln w="0">
          <a:noFill/>
        </a:ln>
      </c:spPr>
    </c:plotArea>
    <c:legend>
      <c:legendPos val="t"/>
      <c:overlay val="0"/>
      <c:spPr>
        <a:noFill/>
        <a:ln w="0">
          <a:noFill/>
        </a:ln>
      </c:spPr>
      <c:txPr>
        <a:bodyPr/>
        <a:lstStyle/>
        <a:p>
          <a:pPr>
            <a:defRPr sz="1197" b="0" strike="noStrike" spc="-1">
              <a:solidFill>
                <a:srgbClr val="595959"/>
              </a:solidFill>
              <a:latin typeface="Calibri"/>
            </a:defRPr>
          </a:pPr>
          <a:endParaRPr lang="it-IT"/>
        </a:p>
      </c:txPr>
    </c:legend>
    <c:plotVisOnly val="1"/>
    <c:dispBlanksAs val="gap"/>
    <c:showDLblsOverMax val="1"/>
  </c:chart>
  <c:spPr>
    <a:noFill/>
    <a:ln w="0">
      <a:noFill/>
    </a:ln>
  </c:spPr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B3FA70D-A6B7-4FFE-A3BF-7E3F3FF4E162}" type="slidenum">
              <a:t>‹N›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E9E389A-BCE3-43DB-A5F3-B5F724B2B491}" type="slidenum">
              <a:t>‹N›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8BA58FE-EA40-49A3-BA9E-35CB2C820323}" type="slidenum">
              <a:t>‹N›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AF95DDA-4321-4155-B7AD-D27CA5BFCD38}" type="slidenum">
              <a:t>‹N›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A8B18E4-8A3B-4367-8C09-40855580DA44}" type="slidenum">
              <a:t>‹N›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C2FD64A-333E-4689-A60E-A9293D03CB83}" type="slidenum">
              <a:t>‹N›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FE7B439-E724-4DA1-ABD2-361B5D27C079}" type="slidenum">
              <a:t>‹N›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59B738A-8330-4D00-B9A6-A9AB79728A6C}" type="slidenum">
              <a:t>‹N›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25CE8D01-D54C-4B26-9EC5-BC1D4B99CB7A}" type="slidenum">
              <a:t>‹N›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it-IT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2D9F03E-3278-4A52-AFCA-86CB1E72F965}" type="slidenum">
              <a:t>‹N›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2A0FD70C-367A-415A-B233-B7C4E6E9E6DC}" type="slidenum">
              <a:t>‹N›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33F0D75-55A4-4732-9D28-C36E22F81D83}" type="slidenum">
              <a:t>‹N›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2CD44F7C-7804-4D7B-8E40-C6CE6CBD874C}" type="slidenum">
              <a:t>‹N›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10EBBCF-3954-465E-AEDD-64CC1A078AF5}" type="slidenum">
              <a:t>‹N›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64B70DA-B482-4C0E-9190-84C8986B33DA}" type="slidenum">
              <a:t>‹N›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7254431-AAF5-4161-9D53-99792FFDE2F5}" type="slidenum">
              <a:t>‹N›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AB41C54-C714-45B8-A47D-C183A456543C}" type="slidenum">
              <a:t>‹N›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E55BDEA-2D7C-4408-AF50-F6826C0834D4}" type="slidenum">
              <a:t>‹N›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DA73915-A94C-4C81-95B8-E11A78D0509C}" type="slidenum">
              <a:t>‹N›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7A1A4C9-2851-40BD-B232-0855F6575980}" type="slidenum">
              <a:t>‹N›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it-IT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0AD4A6D-6139-4C11-8F47-AB7254719ACB}" type="slidenum">
              <a:t>‹N›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AF7F447-61BF-4168-A585-0E0D1D0361C9}" type="slidenum">
              <a:t>‹N›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8E16104-B9A3-46AC-B73B-8F3DD05695B2}" type="slidenum">
              <a:t>‹N›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it-IT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94F82FE-D2EE-4ECA-AB0F-3EF6C3952D31}" type="slidenum">
              <a:t>‹N›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it-IT" sz="6000" b="0" strike="noStrike" spc="-1">
                <a:solidFill>
                  <a:srgbClr val="000000"/>
                </a:solidFill>
                <a:latin typeface="Calibri Light"/>
              </a:rPr>
              <a:t>Fare clic per modificare lo stile del titolo dello schema</a:t>
            </a:r>
            <a:endParaRPr lang="it-IT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it-IT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lang="it-IT" sz="1200" b="0" strike="noStrike" spc="-1">
                <a:solidFill>
                  <a:srgbClr val="8B8B8B"/>
                </a:solidFill>
                <a:latin typeface="Calibri"/>
              </a:rPr>
              <a:t>&lt;data/ora&gt;</a:t>
            </a:r>
            <a:endParaRPr lang="it-IT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it-IT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it-IT" sz="1400" b="0" strike="noStrike" spc="-1">
                <a:solidFill>
                  <a:srgbClr val="000000"/>
                </a:solidFill>
                <a:latin typeface="Times New Roman"/>
              </a:rPr>
              <a:t>&lt;piè di pagina&gt;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it-IT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46F5B3C-7B24-40F4-B570-3B76AB91C342}" type="slidenum">
              <a:rPr lang="it-IT" sz="1200" b="0" strike="noStrike" spc="-1">
                <a:solidFill>
                  <a:srgbClr val="8B8B8B"/>
                </a:solidFill>
                <a:latin typeface="Calibri"/>
              </a:rPr>
              <a:t>‹N›</a:t>
            </a:fld>
            <a:endParaRPr lang="it-IT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Fai clic per modificare il formato del testo della struttura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Secondo livello struttura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Calibri"/>
              </a:rPr>
              <a:t>Terzo livello struttura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Calibri"/>
              </a:rPr>
              <a:t>Quarto livello struttura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Quinto livello struttura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Sesto livello struttura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Calibri Light"/>
              </a:rPr>
              <a:t>Fare clic per modificare lo stile del titolo dello schema</a:t>
            </a:r>
            <a:endParaRPr lang="it-IT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Fare clic per modificare gli stili del testo dello schema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400" b="0" strike="noStrike" spc="-1">
                <a:solidFill>
                  <a:srgbClr val="000000"/>
                </a:solidFill>
                <a:latin typeface="Calibri"/>
              </a:rPr>
              <a:t>Secondo livello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Terzo livello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Calibri"/>
              </a:rPr>
              <a:t>Quarto livello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Calibri"/>
              </a:rPr>
              <a:t>Quinto livello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it-IT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lang="it-IT" sz="1200" b="0" strike="noStrike" spc="-1">
                <a:solidFill>
                  <a:srgbClr val="8B8B8B"/>
                </a:solidFill>
                <a:latin typeface="Calibri"/>
              </a:rPr>
              <a:t>&lt;data/ora&gt;</a:t>
            </a:r>
            <a:endParaRPr lang="it-IT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it-IT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it-IT" sz="1400" b="0" strike="noStrike" spc="-1">
                <a:solidFill>
                  <a:srgbClr val="000000"/>
                </a:solidFill>
                <a:latin typeface="Times New Roman"/>
              </a:rPr>
              <a:t>&lt;piè di pagina&gt;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it-IT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0702117-4FB0-4101-B9C0-E6103FF76EED}" type="slidenum">
              <a:rPr lang="it-IT" sz="1200" b="0" strike="noStrike" spc="-1">
                <a:solidFill>
                  <a:srgbClr val="8B8B8B"/>
                </a:solidFill>
                <a:latin typeface="Calibri"/>
              </a:rPr>
              <a:t>‹N›</a:t>
            </a:fld>
            <a:endParaRPr lang="it-IT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10" Type="http://schemas.openxmlformats.org/officeDocument/2006/relationships/image" Target="../media/image60.png"/><Relationship Id="rId4" Type="http://schemas.openxmlformats.org/officeDocument/2006/relationships/image" Target="../media/image54.png"/><Relationship Id="rId9" Type="http://schemas.openxmlformats.org/officeDocument/2006/relationships/image" Target="../media/image5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7" Type="http://schemas.openxmlformats.org/officeDocument/2006/relationships/image" Target="../media/image78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image" Target="../media/image80.png"/><Relationship Id="rId7" Type="http://schemas.openxmlformats.org/officeDocument/2006/relationships/image" Target="../media/image84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7" Type="http://schemas.openxmlformats.org/officeDocument/2006/relationships/image" Target="../media/image91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png"/><Relationship Id="rId3" Type="http://schemas.openxmlformats.org/officeDocument/2006/relationships/image" Target="../media/image93.png"/><Relationship Id="rId7" Type="http://schemas.openxmlformats.org/officeDocument/2006/relationships/image" Target="../media/image97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6.png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3" Type="http://schemas.openxmlformats.org/officeDocument/2006/relationships/image" Target="../media/image100.png"/><Relationship Id="rId7" Type="http://schemas.openxmlformats.org/officeDocument/2006/relationships/image" Target="../media/image104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3.png"/><Relationship Id="rId5" Type="http://schemas.openxmlformats.org/officeDocument/2006/relationships/image" Target="../media/image102.png"/><Relationship Id="rId10" Type="http://schemas.openxmlformats.org/officeDocument/2006/relationships/image" Target="../media/image107.png"/><Relationship Id="rId4" Type="http://schemas.openxmlformats.org/officeDocument/2006/relationships/image" Target="../media/image101.png"/><Relationship Id="rId9" Type="http://schemas.openxmlformats.org/officeDocument/2006/relationships/image" Target="../media/image10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4.png"/><Relationship Id="rId3" Type="http://schemas.openxmlformats.org/officeDocument/2006/relationships/image" Target="../media/image109.png"/><Relationship Id="rId7" Type="http://schemas.openxmlformats.org/officeDocument/2006/relationships/image" Target="../media/image113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2.png"/><Relationship Id="rId5" Type="http://schemas.openxmlformats.org/officeDocument/2006/relationships/image" Target="../media/image111.png"/><Relationship Id="rId10" Type="http://schemas.openxmlformats.org/officeDocument/2006/relationships/image" Target="../media/image116.png"/><Relationship Id="rId4" Type="http://schemas.openxmlformats.org/officeDocument/2006/relationships/image" Target="../media/image110.png"/><Relationship Id="rId9" Type="http://schemas.openxmlformats.org/officeDocument/2006/relationships/image" Target="../media/image115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png"/><Relationship Id="rId3" Type="http://schemas.openxmlformats.org/officeDocument/2006/relationships/image" Target="../media/image118.png"/><Relationship Id="rId7" Type="http://schemas.openxmlformats.org/officeDocument/2006/relationships/image" Target="../media/image122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1.png"/><Relationship Id="rId5" Type="http://schemas.openxmlformats.org/officeDocument/2006/relationships/image" Target="../media/image120.png"/><Relationship Id="rId10" Type="http://schemas.openxmlformats.org/officeDocument/2006/relationships/image" Target="../media/image125.png"/><Relationship Id="rId4" Type="http://schemas.openxmlformats.org/officeDocument/2006/relationships/image" Target="../media/image119.png"/><Relationship Id="rId9" Type="http://schemas.openxmlformats.org/officeDocument/2006/relationships/image" Target="../media/image124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2.png"/><Relationship Id="rId3" Type="http://schemas.openxmlformats.org/officeDocument/2006/relationships/image" Target="../media/image127.png"/><Relationship Id="rId7" Type="http://schemas.openxmlformats.org/officeDocument/2006/relationships/image" Target="../media/image131.png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0.png"/><Relationship Id="rId5" Type="http://schemas.openxmlformats.org/officeDocument/2006/relationships/image" Target="../media/image129.png"/><Relationship Id="rId10" Type="http://schemas.openxmlformats.org/officeDocument/2006/relationships/image" Target="../media/image134.png"/><Relationship Id="rId4" Type="http://schemas.openxmlformats.org/officeDocument/2006/relationships/image" Target="../media/image128.png"/><Relationship Id="rId9" Type="http://schemas.openxmlformats.org/officeDocument/2006/relationships/image" Target="../media/image133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image" Target="../media/image136.png"/><Relationship Id="rId7" Type="http://schemas.openxmlformats.org/officeDocument/2006/relationships/image" Target="../media/image140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9.png"/><Relationship Id="rId5" Type="http://schemas.openxmlformats.org/officeDocument/2006/relationships/image" Target="../media/image138.png"/><Relationship Id="rId10" Type="http://schemas.openxmlformats.org/officeDocument/2006/relationships/image" Target="../media/image143.png"/><Relationship Id="rId4" Type="http://schemas.openxmlformats.org/officeDocument/2006/relationships/image" Target="../media/image137.png"/><Relationship Id="rId9" Type="http://schemas.openxmlformats.org/officeDocument/2006/relationships/image" Target="../media/image142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0.png"/><Relationship Id="rId3" Type="http://schemas.openxmlformats.org/officeDocument/2006/relationships/image" Target="../media/image145.png"/><Relationship Id="rId7" Type="http://schemas.openxmlformats.org/officeDocument/2006/relationships/image" Target="../media/image149.png"/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8.png"/><Relationship Id="rId5" Type="http://schemas.openxmlformats.org/officeDocument/2006/relationships/image" Target="../media/image147.png"/><Relationship Id="rId10" Type="http://schemas.openxmlformats.org/officeDocument/2006/relationships/image" Target="../media/image152.png"/><Relationship Id="rId4" Type="http://schemas.openxmlformats.org/officeDocument/2006/relationships/image" Target="../media/image146.png"/><Relationship Id="rId9" Type="http://schemas.openxmlformats.org/officeDocument/2006/relationships/image" Target="../media/image15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png"/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0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png"/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png"/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6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png"/><Relationship Id="rId2" Type="http://schemas.openxmlformats.org/officeDocument/2006/relationships/image" Target="../media/image17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2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5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png"/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8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elp-ml.org/kelp-javadoc/current-version/it/uniroma2/sag/kelp/data/representation/structure/similarity/LexicalStructureElementSimilarity.html" TargetMode="Externa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elp-ml.org/kelp-javadoc/current-version/it/uniroma2/sag/kelp/data/representation/structure/similarity/LexicalStructureElementSimilarity.html" TargetMode="External"/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2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13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14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15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16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Altri esempi che mostrano rispetto la similarità con i figli dei nodi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/>
          </p:nvPr>
        </p:nvSpPr>
        <p:spPr>
          <a:xfrm>
            <a:off x="756720" y="2318040"/>
            <a:ext cx="10730880" cy="3683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Casi limite su attributi: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Attributi ripetuti: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siccome si prendono gli insiemi degli attributi, avremo che gli attributi ripetuti non hanno alcun peso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Tanti attributi tutti identici tranne uno: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la misura di similarità è molto alta (vedi esempio 2)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Tanti attributi tutti diversi tranne uno: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la similarità definita è un po’ più alta di quelle di KeLP, quindi riesce a cogliere maggiormente piccole similarità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Attributi identici: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similarità massima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Attributi tutti diversi: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si comporta esattamente come le similarità definite da KeLP con una similarità diversa da 0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Tag uguali e nessun attributo: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si comporta come le similarità di KeLP con similarità massima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ctangle 22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78" name="Rectangle 24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79" name="Rectangle 26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80" name="Rectangle 28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Dataset used to train classifiers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2" name="Rectangle 48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83" name="Rectangle 49"/>
          <p:cNvSpPr/>
          <p:nvPr/>
        </p:nvSpPr>
        <p:spPr>
          <a:xfrm flipH="1">
            <a:off x="0" y="0"/>
            <a:ext cx="12191760" cy="1575720"/>
          </a:xfrm>
          <a:prstGeom prst="rect">
            <a:avLst/>
          </a:prstGeom>
          <a:gradFill rotWithShape="0">
            <a:gsLst>
              <a:gs pos="0">
                <a:srgbClr val="000000">
                  <a:alpha val="96078"/>
                </a:srgbClr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84" name="Rectangle 51"/>
          <p:cNvSpPr/>
          <p:nvPr/>
        </p:nvSpPr>
        <p:spPr>
          <a:xfrm rot="10800000" flipH="1">
            <a:off x="8129160" y="360"/>
            <a:ext cx="4062960" cy="1576080"/>
          </a:xfrm>
          <a:prstGeom prst="rect">
            <a:avLst/>
          </a:prstGeom>
          <a:gradFill rotWithShape="0">
            <a:gsLst>
              <a:gs pos="19000">
                <a:srgbClr val="203864">
                  <a:alpha val="68235"/>
                </a:srgbClr>
              </a:gs>
              <a:gs pos="100000">
                <a:srgbClr val="4472C4">
                  <a:alpha val="79215"/>
                </a:srgbClr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85" name="Rectangle 52"/>
          <p:cNvSpPr/>
          <p:nvPr/>
        </p:nvSpPr>
        <p:spPr>
          <a:xfrm rot="5400000">
            <a:off x="5308200" y="-5307840"/>
            <a:ext cx="1576080" cy="12191760"/>
          </a:xfrm>
          <a:prstGeom prst="rect">
            <a:avLst/>
          </a:prstGeom>
          <a:gradFill rotWithShape="0">
            <a:gsLst>
              <a:gs pos="0">
                <a:srgbClr val="4472C4">
                  <a:alpha val="0"/>
                </a:srgbClr>
              </a:gs>
              <a:gs pos="100000">
                <a:srgbClr val="000000">
                  <a:alpha val="74117"/>
                </a:srgbClr>
              </a:gs>
            </a:gsLst>
            <a:lin ang="4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371600" y="348840"/>
            <a:ext cx="10043640" cy="8773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Tecnologie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7" name="Immagine 1"/>
          <p:cNvPicPr/>
          <p:nvPr/>
        </p:nvPicPr>
        <p:blipFill>
          <a:blip r:embed="rId2"/>
          <a:stretch/>
        </p:blipFill>
        <p:spPr>
          <a:xfrm>
            <a:off x="7848720" y="3331440"/>
            <a:ext cx="2481840" cy="1249920"/>
          </a:xfrm>
          <a:prstGeom prst="rect">
            <a:avLst/>
          </a:prstGeom>
          <a:ln w="0">
            <a:noFill/>
          </a:ln>
        </p:spPr>
      </p:pic>
      <p:pic>
        <p:nvPicPr>
          <p:cNvPr id="188" name="Picture 1" descr="Java | Sinervis"/>
          <p:cNvPicPr/>
          <p:nvPr/>
        </p:nvPicPr>
        <p:blipFill>
          <a:blip r:embed="rId3"/>
          <a:stretch/>
        </p:blipFill>
        <p:spPr>
          <a:xfrm>
            <a:off x="620280" y="3207960"/>
            <a:ext cx="3227760" cy="2017440"/>
          </a:xfrm>
          <a:prstGeom prst="rect">
            <a:avLst/>
          </a:prstGeom>
          <a:ln w="0">
            <a:noFill/>
          </a:ln>
        </p:spPr>
      </p:pic>
      <p:sp>
        <p:nvSpPr>
          <p:cNvPr id="189" name="CasellaDiTesto 1"/>
          <p:cNvSpPr/>
          <p:nvPr/>
        </p:nvSpPr>
        <p:spPr>
          <a:xfrm>
            <a:off x="6654960" y="4702680"/>
            <a:ext cx="4916880" cy="524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it-IT" sz="2850" b="0" strike="noStrike" spc="-1">
                <a:solidFill>
                  <a:srgbClr val="000000"/>
                </a:solidFill>
                <a:latin typeface="Calibri"/>
              </a:rPr>
              <a:t>Kernel-based Learning Platform</a:t>
            </a:r>
            <a:endParaRPr lang="it-IT" sz="285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0" name="Rectangle 2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91" name="Rectangle 3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92" name="Rectangle 4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93" name="Rectangle 42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94" name="Rectangle 43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KeLP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196" name="Segnaposto contenuto 3"/>
          <p:cNvGrpSpPr/>
          <p:nvPr/>
        </p:nvGrpSpPr>
        <p:grpSpPr>
          <a:xfrm>
            <a:off x="459360" y="1719720"/>
            <a:ext cx="11551680" cy="4985280"/>
            <a:chOff x="459360" y="1719720"/>
            <a:chExt cx="11551680" cy="4985280"/>
          </a:xfrm>
        </p:grpSpPr>
        <p:sp>
          <p:nvSpPr>
            <p:cNvPr id="197" name="Rettangolo 196"/>
            <p:cNvSpPr/>
            <p:nvPr/>
          </p:nvSpPr>
          <p:spPr>
            <a:xfrm>
              <a:off x="459360" y="1719720"/>
              <a:ext cx="11551680" cy="4985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it-IT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8" name="Ovale 197"/>
            <p:cNvSpPr/>
            <p:nvPr/>
          </p:nvSpPr>
          <p:spPr>
            <a:xfrm>
              <a:off x="537120" y="3458520"/>
              <a:ext cx="1508400" cy="1508400"/>
            </a:xfrm>
            <a:prstGeom prst="ellipse">
              <a:avLst/>
            </a:prstGeom>
            <a:solidFill>
              <a:schemeClr val="accent1">
                <a:tint val="40000"/>
                <a:hueOff val="0"/>
                <a:satOff val="0"/>
                <a:lumOff val="0"/>
                <a:alphaOff val="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it-IT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9" name="Rettangolo 198"/>
            <p:cNvSpPr/>
            <p:nvPr/>
          </p:nvSpPr>
          <p:spPr>
            <a:xfrm>
              <a:off x="853920" y="3775320"/>
              <a:ext cx="874800" cy="87480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it-IT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0" name="Rettangolo 199"/>
            <p:cNvSpPr/>
            <p:nvPr/>
          </p:nvSpPr>
          <p:spPr>
            <a:xfrm>
              <a:off x="2369160" y="3458520"/>
              <a:ext cx="3556080" cy="1508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numCol="1" spcCol="1440" anchor="ctr">
              <a:noAutofit/>
            </a:bodyPr>
            <a:lstStyle/>
            <a:p>
              <a:pPr>
                <a:lnSpc>
                  <a:spcPct val="100000"/>
                </a:lnSpc>
                <a:spcAft>
                  <a:spcPts val="700"/>
                </a:spcAft>
                <a:tabLst>
                  <a:tab pos="0" algn="l"/>
                </a:tabLst>
              </a:pPr>
              <a:r>
                <a:rPr lang="it-IT" sz="2000" b="0" strike="noStrike" spc="-1">
                  <a:solidFill>
                    <a:srgbClr val="000000"/>
                  </a:solidFill>
                  <a:latin typeface="Calibri"/>
                </a:rPr>
                <a:t>Framework Java per Machine Learning concentrato sui Kernel.</a:t>
              </a:r>
              <a:endParaRPr lang="it-IT" sz="2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1" name="Ovale 200"/>
            <p:cNvSpPr/>
            <p:nvPr/>
          </p:nvSpPr>
          <p:spPr>
            <a:xfrm>
              <a:off x="6545160" y="3458520"/>
              <a:ext cx="1508400" cy="1508400"/>
            </a:xfrm>
            <a:prstGeom prst="ellipse">
              <a:avLst/>
            </a:prstGeom>
            <a:solidFill>
              <a:schemeClr val="accent1">
                <a:tint val="40000"/>
                <a:hueOff val="0"/>
                <a:satOff val="0"/>
                <a:lumOff val="0"/>
                <a:alphaOff val="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it-IT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2" name="Rettangolo 201"/>
            <p:cNvSpPr/>
            <p:nvPr/>
          </p:nvSpPr>
          <p:spPr>
            <a:xfrm>
              <a:off x="6861960" y="3775320"/>
              <a:ext cx="874800" cy="87480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it-IT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3" name="Rettangolo 202"/>
            <p:cNvSpPr/>
            <p:nvPr/>
          </p:nvSpPr>
          <p:spPr>
            <a:xfrm>
              <a:off x="8377200" y="3458520"/>
              <a:ext cx="3556080" cy="1508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numCol="1" spcCol="1440" anchor="ctr">
              <a:noAutofit/>
            </a:bodyPr>
            <a:lstStyle/>
            <a:p>
              <a:pPr>
                <a:lnSpc>
                  <a:spcPct val="100000"/>
                </a:lnSpc>
                <a:spcAft>
                  <a:spcPts val="700"/>
                </a:spcAft>
                <a:tabLst>
                  <a:tab pos="0" algn="l"/>
                </a:tabLst>
              </a:pPr>
              <a:r>
                <a:rPr lang="it-IT" sz="2000" b="0" strike="noStrike" spc="-1">
                  <a:solidFill>
                    <a:srgbClr val="000000"/>
                  </a:solidFill>
                  <a:latin typeface="Calibri"/>
                </a:rPr>
                <a:t>Possibilità built in di creare nuove funzioni di similitudine ad hoc tra nodi di alberi tramite la classe </a:t>
              </a:r>
              <a:r>
                <a:rPr lang="it-IT" sz="2000" b="1" strike="noStrike" spc="-1">
                  <a:solidFill>
                    <a:srgbClr val="000000"/>
                  </a:solidFill>
                  <a:latin typeface="Calibri"/>
                </a:rPr>
                <a:t>SmoothePartialTreeKernel</a:t>
              </a:r>
              <a:endParaRPr lang="it-IT" sz="2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4" name="Rectangle 5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05" name="Rectangle 54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06" name="Rectangle 56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07" name="Rectangle 57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08" name="Rectangle 58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New method – Attribute similarity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CasellaDiTesto 209"/>
          <p:cNvSpPr txBox="1"/>
          <p:nvPr/>
        </p:nvSpPr>
        <p:spPr>
          <a:xfrm>
            <a:off x="1260000" y="1980000"/>
            <a:ext cx="7920000" cy="1370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Using a new tree kernel: Smoothed Partial Tree Kernel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Create a custom similarity function to compare tree nodes</a:t>
            </a:r>
          </a:p>
          <a:p>
            <a:pPr marL="432000" lvl="1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Representing a DOM as a tree</a:t>
            </a:r>
          </a:p>
          <a:p>
            <a:pPr marL="432000" lvl="1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Each DOM node will be a node in the tree</a:t>
            </a:r>
          </a:p>
          <a:p>
            <a:pPr marL="432000" lvl="1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Using tag’s attributes to compute similarity between two nodes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1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12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13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14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15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2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Attribute similarity – From web page to tree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7" name="CasellaDiTesto 6"/>
          <p:cNvSpPr/>
          <p:nvPr/>
        </p:nvSpPr>
        <p:spPr>
          <a:xfrm>
            <a:off x="2340000" y="2520000"/>
            <a:ext cx="1080000" cy="30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Web page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Freccia destra 8"/>
          <p:cNvSpPr/>
          <p:nvPr/>
        </p:nvSpPr>
        <p:spPr>
          <a:xfrm>
            <a:off x="5040000" y="3610080"/>
            <a:ext cx="2249280" cy="679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19" name="Immagine 10"/>
          <p:cNvPicPr/>
          <p:nvPr/>
        </p:nvPicPr>
        <p:blipFill>
          <a:blip r:embed="rId2"/>
          <a:stretch/>
        </p:blipFill>
        <p:spPr>
          <a:xfrm>
            <a:off x="7738560" y="2511720"/>
            <a:ext cx="3719520" cy="2876400"/>
          </a:xfrm>
          <a:prstGeom prst="rect">
            <a:avLst/>
          </a:prstGeom>
          <a:ln w="0">
            <a:noFill/>
          </a:ln>
        </p:spPr>
      </p:pic>
      <p:sp>
        <p:nvSpPr>
          <p:cNvPr id="220" name="CasellaDiTesto 12"/>
          <p:cNvSpPr/>
          <p:nvPr/>
        </p:nvSpPr>
        <p:spPr>
          <a:xfrm>
            <a:off x="8775720" y="2142360"/>
            <a:ext cx="207972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Tree Representation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1" name="Immagine 220"/>
          <p:cNvPicPr/>
          <p:nvPr/>
        </p:nvPicPr>
        <p:blipFill>
          <a:blip r:embed="rId3"/>
          <a:stretch/>
        </p:blipFill>
        <p:spPr>
          <a:xfrm>
            <a:off x="1260000" y="2520000"/>
            <a:ext cx="3060000" cy="2965320"/>
          </a:xfrm>
          <a:prstGeom prst="rect">
            <a:avLst/>
          </a:prstGeom>
          <a:ln w="0">
            <a:noFill/>
          </a:ln>
        </p:spPr>
      </p:pic>
      <p:sp>
        <p:nvSpPr>
          <p:cNvPr id="222" name="CasellaDiTesto 221"/>
          <p:cNvSpPr txBox="1"/>
          <p:nvPr/>
        </p:nvSpPr>
        <p:spPr>
          <a:xfrm>
            <a:off x="5447520" y="3780000"/>
            <a:ext cx="121248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it-IT" sz="1800" b="0" strike="noStrike" spc="-1">
                <a:solidFill>
                  <a:srgbClr val="FFFFFF"/>
                </a:solidFill>
                <a:latin typeface="Arial"/>
              </a:rPr>
              <a:t>Transform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3" name="Rectangle 7"/>
          <p:cNvSpPr/>
          <p:nvPr/>
        </p:nvSpPr>
        <p:spPr>
          <a:xfrm>
            <a:off x="0" y="177553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24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25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26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27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2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Attribute similarity – From web page to tree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CasellaDiTesto 3"/>
          <p:cNvSpPr/>
          <p:nvPr/>
        </p:nvSpPr>
        <p:spPr>
          <a:xfrm>
            <a:off x="595080" y="1885320"/>
            <a:ext cx="9835560" cy="149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In keLP: 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1) Extend </a:t>
            </a:r>
            <a:r>
              <a:rPr lang="it-IT" sz="2800" b="1" strike="noStrike" spc="-1">
                <a:solidFill>
                  <a:srgbClr val="000000"/>
                </a:solidFill>
                <a:latin typeface="Calibri"/>
              </a:rPr>
              <a:t>StructureElement </a:t>
            </a: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class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it-IT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asellaDiTesto 5"/>
          <p:cNvSpPr/>
          <p:nvPr/>
        </p:nvSpPr>
        <p:spPr>
          <a:xfrm>
            <a:off x="1620000" y="2996280"/>
            <a:ext cx="2138760" cy="518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MyStructureElement 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Ovale 6"/>
          <p:cNvSpPr/>
          <p:nvPr/>
        </p:nvSpPr>
        <p:spPr>
          <a:xfrm>
            <a:off x="541800" y="3426120"/>
            <a:ext cx="3790080" cy="256896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 e Attributi HTML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(informazioni aggiuntive)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Freccia destra 8"/>
          <p:cNvSpPr/>
          <p:nvPr/>
        </p:nvSpPr>
        <p:spPr>
          <a:xfrm>
            <a:off x="4612320" y="4365720"/>
            <a:ext cx="2680560" cy="7099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33" name="CasellaDiTesto 10"/>
          <p:cNvSpPr/>
          <p:nvPr/>
        </p:nvSpPr>
        <p:spPr>
          <a:xfrm>
            <a:off x="8449200" y="2908080"/>
            <a:ext cx="2138760" cy="518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 dirty="0" err="1">
                <a:solidFill>
                  <a:srgbClr val="000000"/>
                </a:solidFill>
                <a:latin typeface="Calibri"/>
              </a:rPr>
              <a:t>MyStructureElement</a:t>
            </a:r>
            <a:r>
              <a:rPr lang="it-IT" sz="141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endParaRPr lang="it-IT" sz="141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41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4" name="Immagine 16"/>
          <p:cNvPicPr/>
          <p:nvPr/>
        </p:nvPicPr>
        <p:blipFill>
          <a:blip r:embed="rId2"/>
          <a:stretch/>
        </p:blipFill>
        <p:spPr>
          <a:xfrm>
            <a:off x="7830000" y="3255300"/>
            <a:ext cx="3377160" cy="3164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5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36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37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38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39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2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Attribute similarity – From web page to tree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CasellaDiTesto 3"/>
          <p:cNvSpPr/>
          <p:nvPr/>
        </p:nvSpPr>
        <p:spPr>
          <a:xfrm>
            <a:off x="595080" y="1885320"/>
            <a:ext cx="9835560" cy="277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In keLP: 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2) Create a </a:t>
            </a:r>
            <a:r>
              <a:rPr lang="it-IT" sz="2800" b="1" strike="noStrike" spc="-1">
                <a:solidFill>
                  <a:srgbClr val="000000"/>
                </a:solidFill>
                <a:latin typeface="Calibri"/>
              </a:rPr>
              <a:t>TreeNode</a:t>
            </a: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 passing an id, our StructureElement and the  node’s father.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3) Create a </a:t>
            </a:r>
            <a:r>
              <a:rPr lang="it-IT" sz="2800" b="1" strike="noStrike" spc="-1">
                <a:solidFill>
                  <a:srgbClr val="000000"/>
                </a:solidFill>
                <a:latin typeface="Calibri"/>
              </a:rPr>
              <a:t>TreeRepresentation</a:t>
            </a: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 passing a TreeNode that represent the root of our tree.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it-IT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CasellaDiTesto 4"/>
          <p:cNvSpPr/>
          <p:nvPr/>
        </p:nvSpPr>
        <p:spPr>
          <a:xfrm>
            <a:off x="459360" y="4802760"/>
            <a:ext cx="10877040" cy="518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TreeRepresentation, TreeNode, and StructureElement are classes defined in the KeLP framework that enable the creation of custom tree data structures for use with kernels also defined within KeLP.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3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44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45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46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47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2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Attribute similarity – From web page to tree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49" name="Picture 2" descr="jsoup: Java HTML parser, built for HTML editing, cleaning, scraping, and  XSS safety"/>
          <p:cNvPicPr/>
          <p:nvPr/>
        </p:nvPicPr>
        <p:blipFill>
          <a:blip r:embed="rId2"/>
          <a:stretch/>
        </p:blipFill>
        <p:spPr>
          <a:xfrm>
            <a:off x="149040" y="3003120"/>
            <a:ext cx="1830600" cy="1830600"/>
          </a:xfrm>
          <a:prstGeom prst="rect">
            <a:avLst/>
          </a:prstGeom>
          <a:ln w="0">
            <a:noFill/>
          </a:ln>
        </p:spPr>
      </p:pic>
      <p:sp>
        <p:nvSpPr>
          <p:cNvPr id="250" name="Freccia destra 8"/>
          <p:cNvSpPr/>
          <p:nvPr/>
        </p:nvSpPr>
        <p:spPr>
          <a:xfrm>
            <a:off x="2146320" y="3359880"/>
            <a:ext cx="2378880" cy="11170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chemeClr val="lt1"/>
                </a:solidFill>
                <a:latin typeface="Calibri"/>
              </a:rPr>
              <a:t>Parsing of a file HTML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CasellaDiTesto 10"/>
          <p:cNvSpPr/>
          <p:nvPr/>
        </p:nvSpPr>
        <p:spPr>
          <a:xfrm>
            <a:off x="4591080" y="3657240"/>
            <a:ext cx="172188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Document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Freccia destra 12"/>
          <p:cNvSpPr/>
          <p:nvPr/>
        </p:nvSpPr>
        <p:spPr>
          <a:xfrm>
            <a:off x="6325560" y="3359880"/>
            <a:ext cx="2520720" cy="11170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chemeClr val="lt1"/>
                </a:solidFill>
                <a:latin typeface="Calibri"/>
              </a:rPr>
              <a:t> Depth-first document exploration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CasellaDiTesto 14"/>
          <p:cNvSpPr/>
          <p:nvPr/>
        </p:nvSpPr>
        <p:spPr>
          <a:xfrm>
            <a:off x="8859240" y="3179880"/>
            <a:ext cx="3332520" cy="1160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2720" indent="-34272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Retrieving data from an HTML node.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marL="342720" indent="-34272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Creating a custom-defined StructureElement.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marL="342720" indent="-34272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Creating a TreeNode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marL="342720" indent="-34272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Creating TreeRepresentation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4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55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56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57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58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Attribute similarity – Tree similarity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0" name="Immagine 2"/>
          <p:cNvPicPr/>
          <p:nvPr/>
        </p:nvPicPr>
        <p:blipFill>
          <a:blip r:embed="rId2"/>
          <a:stretch/>
        </p:blipFill>
        <p:spPr>
          <a:xfrm>
            <a:off x="218160" y="3163680"/>
            <a:ext cx="2751120" cy="2127600"/>
          </a:xfrm>
          <a:prstGeom prst="rect">
            <a:avLst/>
          </a:prstGeom>
          <a:ln w="0">
            <a:noFill/>
          </a:ln>
        </p:spPr>
      </p:pic>
      <p:pic>
        <p:nvPicPr>
          <p:cNvPr id="261" name="Immagine 10"/>
          <p:cNvPicPr/>
          <p:nvPr/>
        </p:nvPicPr>
        <p:blipFill>
          <a:blip r:embed="rId2"/>
          <a:stretch/>
        </p:blipFill>
        <p:spPr>
          <a:xfrm>
            <a:off x="3098880" y="3163680"/>
            <a:ext cx="2751120" cy="2127600"/>
          </a:xfrm>
          <a:prstGeom prst="rect">
            <a:avLst/>
          </a:prstGeom>
          <a:ln w="0">
            <a:noFill/>
          </a:ln>
        </p:spPr>
      </p:pic>
      <p:sp>
        <p:nvSpPr>
          <p:cNvPr id="262" name="CasellaDiTesto 12"/>
          <p:cNvSpPr/>
          <p:nvPr/>
        </p:nvSpPr>
        <p:spPr>
          <a:xfrm>
            <a:off x="595080" y="1885320"/>
            <a:ext cx="9835560" cy="106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Once the trees have been constructed in our representation: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it-IT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CasellaDiTesto 14"/>
          <p:cNvSpPr/>
          <p:nvPr/>
        </p:nvSpPr>
        <p:spPr>
          <a:xfrm>
            <a:off x="1209240" y="2709720"/>
            <a:ext cx="91188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Tree A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CasellaDiTesto 17"/>
          <p:cNvSpPr/>
          <p:nvPr/>
        </p:nvSpPr>
        <p:spPr>
          <a:xfrm>
            <a:off x="4242600" y="2709720"/>
            <a:ext cx="76392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Tree B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Freccia destra 18"/>
          <p:cNvSpPr/>
          <p:nvPr/>
        </p:nvSpPr>
        <p:spPr>
          <a:xfrm>
            <a:off x="5850360" y="3754800"/>
            <a:ext cx="3305160" cy="931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chemeClr val="lt1"/>
                </a:solidFill>
                <a:latin typeface="Calibri"/>
              </a:rPr>
              <a:t>SmoothedPartialTreeKernel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CasellaDiTesto 19"/>
          <p:cNvSpPr/>
          <p:nvPr/>
        </p:nvSpPr>
        <p:spPr>
          <a:xfrm>
            <a:off x="9360000" y="4015440"/>
            <a:ext cx="1870200" cy="30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Similarity in [0,1]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7" name="Rectangle 7"/>
          <p:cNvSpPr/>
          <p:nvPr/>
        </p:nvSpPr>
        <p:spPr>
          <a:xfrm>
            <a:off x="-1080" y="36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 dirty="0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68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69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70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71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Attribute similarity – Similarity function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3" name="Ovale 3"/>
          <p:cNvSpPr/>
          <p:nvPr/>
        </p:nvSpPr>
        <p:spPr>
          <a:xfrm>
            <a:off x="552960" y="2138400"/>
            <a:ext cx="1799280" cy="171612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 e Attributi HTML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Ovale 4"/>
          <p:cNvSpPr/>
          <p:nvPr/>
        </p:nvSpPr>
        <p:spPr>
          <a:xfrm>
            <a:off x="552960" y="4408920"/>
            <a:ext cx="1799280" cy="171612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 e Attributi HTML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CasellaDiTesto 6"/>
          <p:cNvSpPr/>
          <p:nvPr/>
        </p:nvSpPr>
        <p:spPr>
          <a:xfrm>
            <a:off x="5289480" y="2344680"/>
            <a:ext cx="70488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TagA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Doppia parentesi graffa 10"/>
          <p:cNvSpPr/>
          <p:nvPr/>
        </p:nvSpPr>
        <p:spPr>
          <a:xfrm>
            <a:off x="3664800" y="2708280"/>
            <a:ext cx="3817080" cy="462960"/>
          </a:xfrm>
          <a:prstGeom prst="bracePair">
            <a:avLst>
              <a:gd name="adj" fmla="val 8333"/>
            </a:avLst>
          </a:prstGeom>
          <a:noFill/>
          <a:ln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attr1=val1, attr2=val2, attr3=val3, …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CasellaDiTesto 14"/>
          <p:cNvSpPr/>
          <p:nvPr/>
        </p:nvSpPr>
        <p:spPr>
          <a:xfrm>
            <a:off x="995760" y="1769040"/>
            <a:ext cx="91404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Nodo A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asellaDiTesto 16"/>
          <p:cNvSpPr/>
          <p:nvPr/>
        </p:nvSpPr>
        <p:spPr>
          <a:xfrm>
            <a:off x="995760" y="4075560"/>
            <a:ext cx="91404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Nodo B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CasellaDiTesto 17"/>
          <p:cNvSpPr/>
          <p:nvPr/>
        </p:nvSpPr>
        <p:spPr>
          <a:xfrm>
            <a:off x="5289480" y="4666320"/>
            <a:ext cx="70488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TagB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Doppia parentesi graffa 18"/>
          <p:cNvSpPr/>
          <p:nvPr/>
        </p:nvSpPr>
        <p:spPr>
          <a:xfrm>
            <a:off x="3664800" y="5035680"/>
            <a:ext cx="3817080" cy="462960"/>
          </a:xfrm>
          <a:prstGeom prst="bracePair">
            <a:avLst>
              <a:gd name="adj" fmla="val 8333"/>
            </a:avLst>
          </a:prstGeom>
          <a:noFill/>
          <a:ln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attr1=val1, attr2=val2, attr3=val3, …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CasellaDiTesto 25"/>
          <p:cNvSpPr/>
          <p:nvPr/>
        </p:nvSpPr>
        <p:spPr>
          <a:xfrm>
            <a:off x="3191400" y="2762640"/>
            <a:ext cx="61236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A =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asellaDiTesto 26"/>
          <p:cNvSpPr/>
          <p:nvPr/>
        </p:nvSpPr>
        <p:spPr>
          <a:xfrm>
            <a:off x="3191400" y="5082480"/>
            <a:ext cx="61236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B =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Freccia destra 27"/>
          <p:cNvSpPr/>
          <p:nvPr/>
        </p:nvSpPr>
        <p:spPr>
          <a:xfrm>
            <a:off x="2453040" y="2804760"/>
            <a:ext cx="656640" cy="2995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85" name="Freccia destra 28"/>
          <p:cNvSpPr/>
          <p:nvPr/>
        </p:nvSpPr>
        <p:spPr>
          <a:xfrm>
            <a:off x="2453040" y="5117400"/>
            <a:ext cx="656640" cy="2995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1" name="Freccia destra 10">
            <a:extLst>
              <a:ext uri="{FF2B5EF4-FFF2-40B4-BE49-F238E27FC236}">
                <a16:creationId xmlns:a16="http://schemas.microsoft.com/office/drawing/2014/main" id="{DF7EC884-9FA2-D214-11F8-FC583F7A187C}"/>
              </a:ext>
            </a:extLst>
          </p:cNvPr>
          <p:cNvSpPr/>
          <p:nvPr/>
        </p:nvSpPr>
        <p:spPr>
          <a:xfrm>
            <a:off x="7572862" y="3737499"/>
            <a:ext cx="1083076" cy="48998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A10F61BB-24D6-0338-3352-91BBB6C83614}"/>
                  </a:ext>
                </a:extLst>
              </p:cNvPr>
              <p:cNvSpPr txBox="1"/>
              <p:nvPr/>
            </p:nvSpPr>
            <p:spPr>
              <a:xfrm>
                <a:off x="8777259" y="3372994"/>
                <a:ext cx="2908236" cy="1218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 err="1"/>
                  <a:t>Jaccard</a:t>
                </a:r>
                <a:r>
                  <a:rPr lang="it-IT" dirty="0"/>
                  <a:t> index</a:t>
                </a:r>
              </a:p>
              <a:p>
                <a:pPr algn="ctr"/>
                <a:endParaRPr lang="it-IT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∩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∪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A10F61BB-24D6-0338-3352-91BBB6C836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7259" y="3372994"/>
                <a:ext cx="2908236" cy="1218988"/>
              </a:xfrm>
              <a:prstGeom prst="rect">
                <a:avLst/>
              </a:prstGeom>
              <a:blipFill>
                <a:blip r:embed="rId2"/>
                <a:stretch>
                  <a:fillRect t="-206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64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83" name="Rectangle 65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84" name="Rectangle 66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85" name="Rectangle 67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86" name="Rectangle 68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Normalizzazione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459360" y="2036880"/>
            <a:ext cx="9723600" cy="2256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Idealmente, dati due tree A e B, vorremmo che:</a:t>
            </a: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Se i due alberi sono identici allora K(A,B) = 1</a:t>
            </a: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Se i due alberi sono completamente diversi allora K(A,B) = 0</a:t>
            </a: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Lo </a:t>
            </a: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SmoothedPartialTreeKernel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però non è normalizzato, pertanto si possono avere valori oltre l’intervallo [0,1].</a:t>
            </a:r>
          </a:p>
        </p:txBody>
      </p:sp>
      <p:sp>
        <p:nvSpPr>
          <p:cNvPr id="89" name="CasellaDiTesto 11"/>
          <p:cNvSpPr/>
          <p:nvPr/>
        </p:nvSpPr>
        <p:spPr>
          <a:xfrm>
            <a:off x="532800" y="4564080"/>
            <a:ext cx="9692280" cy="608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Normalizzazione: </a:t>
            </a: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 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8" name="Rectangle 7"/>
          <p:cNvSpPr/>
          <p:nvPr/>
        </p:nvSpPr>
        <p:spPr>
          <a:xfrm>
            <a:off x="0" y="177553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89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90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91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92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 dirty="0" err="1">
                <a:solidFill>
                  <a:srgbClr val="FFFFFF"/>
                </a:solidFill>
                <a:latin typeface="Calibri Light"/>
              </a:rPr>
              <a:t>Examples</a:t>
            </a:r>
            <a:r>
              <a:rPr lang="it-IT" sz="4000" b="0" strike="noStrike" spc="-1" dirty="0">
                <a:solidFill>
                  <a:srgbClr val="FFFFFF"/>
                </a:solidFill>
                <a:latin typeface="Calibri Light"/>
              </a:rPr>
              <a:t> – </a:t>
            </a:r>
            <a:r>
              <a:rPr lang="it-IT" sz="4000" b="0" strike="noStrike" spc="-1" dirty="0" err="1">
                <a:solidFill>
                  <a:srgbClr val="FFFFFF"/>
                </a:solidFill>
                <a:latin typeface="Calibri Light"/>
              </a:rPr>
              <a:t>near</a:t>
            </a:r>
            <a:r>
              <a:rPr lang="it-IT" sz="4000" spc="-1" dirty="0" err="1">
                <a:solidFill>
                  <a:srgbClr val="FFFFFF"/>
                </a:solidFill>
                <a:latin typeface="Calibri Light"/>
              </a:rPr>
              <a:t>-duplicates</a:t>
            </a:r>
            <a:endParaRPr lang="it-IT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408D016F-3874-356E-E883-A9ABB65203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3343797"/>
              </p:ext>
            </p:extLst>
          </p:nvPr>
        </p:nvGraphicFramePr>
        <p:xfrm>
          <a:off x="326194" y="2317210"/>
          <a:ext cx="5435413" cy="3817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0C99E7CB-287E-5B72-C14B-D0C1EB348A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4797985"/>
              </p:ext>
            </p:extLst>
          </p:nvPr>
        </p:nvGraphicFramePr>
        <p:xfrm>
          <a:off x="5831867" y="2317210"/>
          <a:ext cx="5435413" cy="3817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4" name="Rectangle 69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05" name="Rectangle 70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06" name="Rectangle 7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07" name="Rectangle 72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08" name="Rectangle 73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Alcuni esempi – Parte 4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310" name="Grafico 1"/>
          <p:cNvGraphicFramePr/>
          <p:nvPr/>
        </p:nvGraphicFramePr>
        <p:xfrm>
          <a:off x="1750680" y="1891800"/>
          <a:ext cx="8690040" cy="4671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11" name="CasellaDiTesto 310"/>
          <p:cNvSpPr txBox="1"/>
          <p:nvPr/>
        </p:nvSpPr>
        <p:spPr>
          <a:xfrm>
            <a:off x="180000" y="2533680"/>
            <a:ext cx="1800000" cy="858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Aggiungere esempio con pagine diverse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9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20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21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22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23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Histograms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325" name="Immagine 27" descr="Immagine che contiene testo, schermata, diagramma, Diagramma&#10;&#10;Descrizione generata automaticamente"/>
          <p:cNvPicPr/>
          <p:nvPr/>
        </p:nvPicPr>
        <p:blipFill>
          <a:blip r:embed="rId2"/>
          <a:stretch/>
        </p:blipFill>
        <p:spPr>
          <a:xfrm>
            <a:off x="459360" y="2444973"/>
            <a:ext cx="5314890" cy="3876561"/>
          </a:xfrm>
          <a:prstGeom prst="rect">
            <a:avLst/>
          </a:prstGeom>
          <a:ln w="0">
            <a:solidFill>
              <a:schemeClr val="accent1">
                <a:shade val="15000"/>
              </a:schemeClr>
            </a:solidFill>
          </a:ln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8857274-B627-7898-D926-E8DC0841FF92}"/>
              </a:ext>
            </a:extLst>
          </p:cNvPr>
          <p:cNvSpPr txBox="1"/>
          <p:nvPr/>
        </p:nvSpPr>
        <p:spPr>
          <a:xfrm>
            <a:off x="2073679" y="2075641"/>
            <a:ext cx="2086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Attribute</a:t>
            </a:r>
            <a:r>
              <a:rPr lang="it-IT" dirty="0"/>
              <a:t> </a:t>
            </a:r>
            <a:r>
              <a:rPr lang="it-IT" dirty="0" err="1"/>
              <a:t>Similarity</a:t>
            </a:r>
            <a:endParaRPr lang="it-IT" dirty="0"/>
          </a:p>
        </p:txBody>
      </p:sp>
      <p:pic>
        <p:nvPicPr>
          <p:cNvPr id="4" name="Immagine 3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4AD17319-8874-D28A-D26E-E37A2F0A77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52" y="2444973"/>
            <a:ext cx="5171400" cy="3878551"/>
          </a:xfrm>
          <a:prstGeom prst="rect">
            <a:avLst/>
          </a:prstGeom>
          <a:ln>
            <a:solidFill>
              <a:schemeClr val="accent1">
                <a:shade val="15000"/>
              </a:schemeClr>
            </a:solidFill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6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27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28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29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30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Preprocessing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/>
          </p:nvPr>
        </p:nvSpPr>
        <p:spPr>
          <a:xfrm>
            <a:off x="790113" y="1891081"/>
            <a:ext cx="10937289" cy="4243389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  <a:tabLst>
                <a:tab pos="0" algn="l"/>
              </a:tabLst>
            </a:pPr>
            <a:r>
              <a:rPr lang="it-IT" sz="2000" dirty="0"/>
              <a:t>From multi-</a:t>
            </a:r>
            <a:r>
              <a:rPr lang="it-IT" sz="2000" dirty="0" err="1"/>
              <a:t>classification</a:t>
            </a:r>
            <a:r>
              <a:rPr lang="it-IT" sz="2000" dirty="0"/>
              <a:t> </a:t>
            </a:r>
            <a:r>
              <a:rPr lang="it-IT" sz="2000" dirty="0" err="1"/>
              <a:t>problem</a:t>
            </a:r>
            <a:r>
              <a:rPr lang="it-IT" sz="2000" dirty="0"/>
              <a:t> to </a:t>
            </a:r>
            <a:r>
              <a:rPr lang="it-IT" sz="2000" dirty="0" err="1"/>
              <a:t>binary</a:t>
            </a:r>
            <a:r>
              <a:rPr lang="it-IT" sz="2000" dirty="0"/>
              <a:t> </a:t>
            </a:r>
            <a:r>
              <a:rPr lang="it-IT" sz="2000" dirty="0" err="1"/>
              <a:t>classification</a:t>
            </a: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: from [0,1,2] to  [-1,1].</a:t>
            </a:r>
          </a:p>
          <a:p>
            <a:pPr marL="914400" lvl="1" indent="-4572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Calibri Light"/>
              <a:buAutoNum type="arabicPeriod"/>
              <a:tabLst>
                <a:tab pos="0" algn="l"/>
              </a:tabLst>
            </a:pP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Labels 2 are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Calibri"/>
              </a:rPr>
              <a:t>now</a:t>
            </a: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 -1</a:t>
            </a:r>
          </a:p>
          <a:p>
            <a:pPr marL="914400" lvl="1" indent="-4572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Calibri Light"/>
              <a:buAutoNum type="arabicPeriod"/>
              <a:tabLst>
                <a:tab pos="0" algn="l"/>
              </a:tabLst>
            </a:pPr>
            <a:r>
              <a:rPr lang="it-IT" sz="2000" spc="-1" dirty="0">
                <a:solidFill>
                  <a:srgbClr val="000000"/>
                </a:solidFill>
                <a:latin typeface="Calibri"/>
              </a:rPr>
              <a:t>Labels 0 and 1 are </a:t>
            </a:r>
            <a:r>
              <a:rPr lang="it-IT" sz="2000" spc="-1" dirty="0" err="1">
                <a:solidFill>
                  <a:srgbClr val="000000"/>
                </a:solidFill>
                <a:latin typeface="Calibri"/>
              </a:rPr>
              <a:t>now</a:t>
            </a:r>
            <a:r>
              <a:rPr lang="it-IT" sz="2000" spc="-1" dirty="0">
                <a:solidFill>
                  <a:srgbClr val="000000"/>
                </a:solidFill>
                <a:latin typeface="Calibri"/>
              </a:rPr>
              <a:t> 1</a:t>
            </a:r>
            <a:endParaRPr lang="it-IT" sz="2000" b="0" strike="noStrike" spc="-1" dirty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  <a:tabLst>
                <a:tab pos="0" algn="l"/>
              </a:tabLst>
            </a:pPr>
            <a:r>
              <a:rPr lang="it-IT" sz="2000" spc="-1" dirty="0" err="1">
                <a:solidFill>
                  <a:srgbClr val="000000"/>
                </a:solidFill>
                <a:latin typeface="Calibri"/>
              </a:rPr>
              <a:t>Created</a:t>
            </a:r>
            <a:r>
              <a:rPr lang="it-IT" sz="2000" spc="-1" dirty="0">
                <a:solidFill>
                  <a:srgbClr val="000000"/>
                </a:solidFill>
                <a:latin typeface="Calibri"/>
              </a:rPr>
              <a:t> one fold for </a:t>
            </a:r>
            <a:r>
              <a:rPr lang="it-IT" sz="2000" spc="-1" dirty="0" err="1">
                <a:solidFill>
                  <a:srgbClr val="000000"/>
                </a:solidFill>
                <a:latin typeface="Calibri"/>
              </a:rPr>
              <a:t>each</a:t>
            </a:r>
            <a:r>
              <a:rPr lang="it-IT" sz="2000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it-IT" sz="2000" spc="-1" dirty="0" err="1">
                <a:solidFill>
                  <a:srgbClr val="000000"/>
                </a:solidFill>
                <a:latin typeface="Calibri"/>
              </a:rPr>
              <a:t>application</a:t>
            </a:r>
            <a:r>
              <a:rPr lang="it-IT" sz="2000" spc="-1" dirty="0">
                <a:solidFill>
                  <a:srgbClr val="000000"/>
                </a:solidFill>
                <a:latin typeface="Calibri"/>
              </a:rPr>
              <a:t>.</a:t>
            </a:r>
            <a:endParaRPr lang="it-IT" sz="2000" b="0" strike="noStrike" spc="-1" dirty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  <a:tabLst>
                <a:tab pos="0" algn="l"/>
              </a:tabLst>
            </a:pPr>
            <a:r>
              <a:rPr lang="it-IT" sz="2000" dirty="0" err="1"/>
              <a:t>Stratified</a:t>
            </a:r>
            <a:r>
              <a:rPr lang="it-IT" sz="2000" dirty="0"/>
              <a:t> </a:t>
            </a:r>
            <a:r>
              <a:rPr lang="it-IT" sz="2000" dirty="0" err="1"/>
              <a:t>subsampling</a:t>
            </a:r>
            <a:r>
              <a:rPr lang="it-IT" sz="2000" dirty="0"/>
              <a:t> </a:t>
            </a:r>
            <a:r>
              <a:rPr lang="it-IT" sz="2000" dirty="0" err="1"/>
              <a:t>was</a:t>
            </a:r>
            <a:r>
              <a:rPr lang="it-IT" sz="2000" dirty="0"/>
              <a:t> </a:t>
            </a:r>
            <a:r>
              <a:rPr lang="it-IT" sz="2000" dirty="0" err="1"/>
              <a:t>performed</a:t>
            </a:r>
            <a:r>
              <a:rPr lang="it-IT" sz="2000" dirty="0"/>
              <a:t> on </a:t>
            </a:r>
            <a:r>
              <a:rPr lang="it-IT" sz="2000" dirty="0" err="1"/>
              <a:t>each</a:t>
            </a:r>
            <a:r>
              <a:rPr lang="it-IT" sz="2000" dirty="0"/>
              <a:t> fold (1000 samples per fold).</a:t>
            </a: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  <a:tabLst>
                <a:tab pos="0" algn="l"/>
              </a:tabLst>
            </a:pPr>
            <a:r>
              <a:rPr lang="it-IT" sz="2000" dirty="0"/>
              <a:t>A complete dataset </a:t>
            </a:r>
            <a:r>
              <a:rPr lang="it-IT" sz="2000" dirty="0" err="1"/>
              <a:t>was</a:t>
            </a:r>
            <a:r>
              <a:rPr lang="it-IT" sz="2000" dirty="0"/>
              <a:t> </a:t>
            </a:r>
            <a:r>
              <a:rPr lang="it-IT" sz="2000" dirty="0" err="1"/>
              <a:t>created</a:t>
            </a:r>
            <a:r>
              <a:rPr lang="it-IT" sz="2000" dirty="0"/>
              <a:t> by </a:t>
            </a:r>
            <a:r>
              <a:rPr lang="it-IT" sz="2000" dirty="0" err="1"/>
              <a:t>concatenating</a:t>
            </a:r>
            <a:r>
              <a:rPr lang="it-IT" sz="2000" dirty="0"/>
              <a:t> the folds one after the </a:t>
            </a:r>
            <a:r>
              <a:rPr lang="it-IT" sz="2000" dirty="0" err="1"/>
              <a:t>other</a:t>
            </a:r>
            <a:r>
              <a:rPr lang="it-IT" sz="2000" dirty="0"/>
              <a:t>. The dataset </a:t>
            </a:r>
            <a:r>
              <a:rPr lang="it-IT" sz="2000" dirty="0" err="1"/>
              <a:t>then</a:t>
            </a:r>
            <a:r>
              <a:rPr lang="it-IT" sz="2000" dirty="0"/>
              <a:t> </a:t>
            </a:r>
            <a:r>
              <a:rPr lang="it-IT" sz="2000" dirty="0" err="1"/>
              <a:t>contains</a:t>
            </a:r>
            <a:r>
              <a:rPr lang="it-IT" sz="2000" dirty="0"/>
              <a:t> a </a:t>
            </a:r>
            <a:r>
              <a:rPr lang="it-IT" sz="2000" dirty="0" err="1"/>
              <a:t>total</a:t>
            </a:r>
            <a:r>
              <a:rPr lang="it-IT" sz="2000" dirty="0"/>
              <a:t> of 9000 samples. With 9 folds in the cross-validation, 1000 samples are </a:t>
            </a:r>
            <a:r>
              <a:rPr lang="it-IT" sz="2000" dirty="0" err="1"/>
              <a:t>used</a:t>
            </a:r>
            <a:r>
              <a:rPr lang="it-IT" sz="2000" dirty="0"/>
              <a:t> for </a:t>
            </a:r>
            <a:r>
              <a:rPr lang="it-IT" sz="2000" dirty="0" err="1"/>
              <a:t>each</a:t>
            </a:r>
            <a:r>
              <a:rPr lang="it-IT" sz="2000" dirty="0"/>
              <a:t> fold (</a:t>
            </a:r>
            <a:r>
              <a:rPr lang="it-IT" sz="2000" dirty="0" err="1"/>
              <a:t>taken</a:t>
            </a:r>
            <a:r>
              <a:rPr lang="it-IT" sz="2000" dirty="0"/>
              <a:t> </a:t>
            </a:r>
            <a:r>
              <a:rPr lang="it-IT" sz="2000" dirty="0" err="1"/>
              <a:t>sequentially</a:t>
            </a:r>
            <a:r>
              <a:rPr lang="it-IT" sz="2000" dirty="0"/>
              <a:t>), making up a complete </a:t>
            </a:r>
            <a:r>
              <a:rPr lang="it-IT" sz="2000" dirty="0" err="1"/>
              <a:t>run</a:t>
            </a:r>
            <a:r>
              <a:rPr lang="it-IT" sz="2000" dirty="0"/>
              <a:t>.</a:t>
            </a:r>
            <a:endParaRPr lang="it-IT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3" name="Rectangle 7"/>
          <p:cNvSpPr/>
          <p:nvPr/>
        </p:nvSpPr>
        <p:spPr>
          <a:xfrm>
            <a:off x="-288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34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35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36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37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 dirty="0">
                <a:solidFill>
                  <a:srgbClr val="FFFFFF"/>
                </a:solidFill>
                <a:latin typeface="Calibri Light"/>
              </a:rPr>
              <a:t>Validation</a:t>
            </a:r>
            <a:endParaRPr lang="it-IT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9" name="CasellaDiTesto 2"/>
          <p:cNvSpPr/>
          <p:nvPr/>
        </p:nvSpPr>
        <p:spPr>
          <a:xfrm>
            <a:off x="459360" y="1971360"/>
            <a:ext cx="11267280" cy="255309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Cross Validation with 9 folds.</a:t>
            </a:r>
            <a:endParaRPr lang="it-IT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SVM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Calibri"/>
              </a:rPr>
              <a:t>classifier</a:t>
            </a: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Calibri"/>
              </a:rPr>
              <a:t>using</a:t>
            </a: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Calibri"/>
              </a:rPr>
              <a:t>rbf</a:t>
            </a: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Calibri"/>
              </a:rPr>
              <a:t>as</a:t>
            </a: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 kernel (default). </a:t>
            </a:r>
            <a:r>
              <a:rPr lang="it-IT" sz="2000" dirty="0"/>
              <a:t>C and gamma are the </a:t>
            </a:r>
            <a:r>
              <a:rPr lang="it-IT" sz="2000" dirty="0" err="1"/>
              <a:t>parameters</a:t>
            </a:r>
            <a:r>
              <a:rPr lang="it-IT" sz="2000" dirty="0"/>
              <a:t> </a:t>
            </a:r>
            <a:r>
              <a:rPr lang="it-IT" sz="2000" dirty="0" err="1"/>
              <a:t>validated</a:t>
            </a:r>
            <a:r>
              <a:rPr lang="it-IT" sz="2000" dirty="0"/>
              <a:t> by </a:t>
            </a:r>
            <a:r>
              <a:rPr lang="it-IT" sz="2000" dirty="0" err="1"/>
              <a:t>varying</a:t>
            </a:r>
            <a:r>
              <a:rPr lang="it-IT" sz="2000" dirty="0"/>
              <a:t> </a:t>
            </a:r>
            <a:r>
              <a:rPr lang="it-IT" sz="2000" dirty="0" err="1"/>
              <a:t>their</a:t>
            </a:r>
            <a:r>
              <a:rPr lang="it-IT" sz="2000" dirty="0"/>
              <a:t> </a:t>
            </a:r>
            <a:r>
              <a:rPr lang="it-IT" sz="2000" dirty="0" err="1"/>
              <a:t>values</a:t>
            </a:r>
            <a:r>
              <a:rPr lang="it-IT" sz="2000" dirty="0"/>
              <a:t> </a:t>
            </a:r>
            <a:r>
              <a:rPr lang="it-IT" sz="2000" dirty="0" err="1"/>
              <a:t>reciprocally</a:t>
            </a:r>
            <a:r>
              <a:rPr lang="it-IT" sz="2000" dirty="0"/>
              <a:t>.</a:t>
            </a:r>
            <a:r>
              <a:rPr lang="it-IT" sz="2000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it-IT" sz="2000" spc="-1" dirty="0">
                <a:solidFill>
                  <a:srgbClr val="000000"/>
                </a:solidFill>
                <a:latin typeface="Calibri"/>
              </a:rPr>
              <a:t>C and gamma </a:t>
            </a:r>
            <a:r>
              <a:rPr lang="it-IT" sz="2000" spc="-1" dirty="0" err="1">
                <a:solidFill>
                  <a:srgbClr val="000000"/>
                </a:solidFill>
                <a:latin typeface="Calibri"/>
              </a:rPr>
              <a:t>values</a:t>
            </a:r>
            <a:r>
              <a:rPr lang="it-IT" sz="2000" spc="-1" dirty="0">
                <a:solidFill>
                  <a:srgbClr val="000000"/>
                </a:solidFill>
                <a:latin typeface="Calibri"/>
              </a:rPr>
              <a:t> are in </a:t>
            </a: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[1e-2, 1e5] </a:t>
            </a: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2000" dirty="0" err="1"/>
              <a:t>Balanced</a:t>
            </a:r>
            <a:r>
              <a:rPr lang="it-IT" sz="2000" dirty="0"/>
              <a:t> weights for positive and negative labels.</a:t>
            </a:r>
            <a:endParaRPr lang="it-IT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Scores:</a:t>
            </a:r>
            <a:endParaRPr lang="it-IT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45720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F1</a:t>
            </a:r>
            <a:endParaRPr lang="it-IT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45720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Precision</a:t>
            </a:r>
            <a:endParaRPr lang="it-IT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45720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it-IT" sz="2000" b="0" strike="noStrike" spc="-1" dirty="0">
                <a:solidFill>
                  <a:srgbClr val="000000"/>
                </a:solidFill>
                <a:latin typeface="Calibri"/>
              </a:rPr>
              <a:t>recall</a:t>
            </a:r>
            <a:endParaRPr lang="it-IT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0" name="Rectangle 30"/>
          <p:cNvSpPr/>
          <p:nvPr/>
        </p:nvSpPr>
        <p:spPr>
          <a:xfrm>
            <a:off x="0" y="177554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5200" b="0" strike="noStrike" spc="-1" dirty="0">
                <a:solidFill>
                  <a:srgbClr val="92D050"/>
                </a:solidFill>
                <a:latin typeface="Calibri Light"/>
              </a:rPr>
              <a:t>Attribute similarity </a:t>
            </a:r>
            <a:r>
              <a:rPr lang="en-US" sz="5200" b="0" strike="noStrike" spc="-1" dirty="0">
                <a:solidFill>
                  <a:srgbClr val="000000"/>
                </a:solidFill>
                <a:latin typeface="Calibri Light"/>
              </a:rPr>
              <a:t>– f1 – varia gamma</a:t>
            </a:r>
            <a:endParaRPr lang="it-IT" sz="52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2" name="Rectangle 35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353" name="Gruppo 31"/>
          <p:cNvGrpSpPr/>
          <p:nvPr/>
        </p:nvGrpSpPr>
        <p:grpSpPr>
          <a:xfrm>
            <a:off x="221400" y="181080"/>
            <a:ext cx="11855160" cy="5079600"/>
            <a:chOff x="221400" y="181080"/>
            <a:chExt cx="11855160" cy="5079600"/>
          </a:xfrm>
        </p:grpSpPr>
        <p:pic>
          <p:nvPicPr>
            <p:cNvPr id="354" name="Immagine 3" descr="Immagine che contiene testo, schermata, Diagramma, line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221400" y="181080"/>
              <a:ext cx="2087640" cy="16358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55" name="Immagine 15" descr="Immagine che contiene testo, schermata, line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221400" y="1902960"/>
              <a:ext cx="2087640" cy="16358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56" name="Immagine 29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221400" y="3624840"/>
              <a:ext cx="2087640" cy="16358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57" name="Immagine 7" descr="Immagine che contiene testo, schermata, line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392200" y="181080"/>
              <a:ext cx="3174840" cy="2497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58" name="Immagine 18" descr="Immagine che contiene testo, schermata, line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392200" y="2763000"/>
              <a:ext cx="3174840" cy="2497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59" name="Immagine 9" descr="Immagine che contiene testo, schermata, linea, diagramm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5645520" y="181080"/>
              <a:ext cx="3174840" cy="2497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60" name="Immagine 22" descr="Immagine che contiene testo, schermata, line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5645520" y="2763000"/>
              <a:ext cx="3174840" cy="2497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61" name="Immagine 12" descr="Immagine che contiene testo, schermata, linea, Diagramma&#10;&#10;Descrizione generata automaticamente"/>
            <p:cNvPicPr/>
            <p:nvPr/>
          </p:nvPicPr>
          <p:blipFill>
            <a:blip r:embed="rId9"/>
            <a:stretch/>
          </p:blipFill>
          <p:spPr>
            <a:xfrm>
              <a:off x="8901720" y="181080"/>
              <a:ext cx="3174840" cy="2497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62" name="Immagine 27" descr="Immagine che contiene testo, schermata, linea, Diagramma&#10;&#10;Descrizione generata automaticamente"/>
            <p:cNvPicPr/>
            <p:nvPr/>
          </p:nvPicPr>
          <p:blipFill>
            <a:blip r:embed="rId10"/>
            <a:stretch/>
          </p:blipFill>
          <p:spPr>
            <a:xfrm>
              <a:off x="8901720" y="2763000"/>
              <a:ext cx="3174840" cy="24976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5200" b="0" strike="noStrike" spc="-1">
                <a:solidFill>
                  <a:srgbClr val="92D050"/>
                </a:solidFill>
                <a:latin typeface="Calibri Light"/>
              </a:rPr>
              <a:t>Nuovo kernel </a:t>
            </a:r>
            <a:r>
              <a:rPr lang="en-US" sz="5200" b="0" strike="noStrike" spc="-1">
                <a:solidFill>
                  <a:srgbClr val="000000"/>
                </a:solidFill>
                <a:latin typeface="Calibri Light"/>
              </a:rPr>
              <a:t>– f1 – varia C</a:t>
            </a:r>
            <a:endParaRPr lang="it-IT" sz="5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4" name="Rectangle 50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365" name="Gruppo 46"/>
          <p:cNvGrpSpPr/>
          <p:nvPr/>
        </p:nvGrpSpPr>
        <p:grpSpPr>
          <a:xfrm>
            <a:off x="399240" y="310680"/>
            <a:ext cx="11570760" cy="5047200"/>
            <a:chOff x="399240" y="310680"/>
            <a:chExt cx="11570760" cy="5047200"/>
          </a:xfrm>
        </p:grpSpPr>
        <p:pic>
          <p:nvPicPr>
            <p:cNvPr id="366" name="Immagine 30" descr="Immagine che contiene testo, schermata, Diagramm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399240" y="310680"/>
              <a:ext cx="2831400" cy="2118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67" name="Immagine 36" descr="Immagine che contiene testo, schermata, Diagramma, line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3310200" y="310680"/>
              <a:ext cx="2831400" cy="2118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68" name="Immagine 41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6222600" y="310680"/>
              <a:ext cx="2831400" cy="2118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69" name="Immagine 45" descr="Immagine che contiene testo, schermata, line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9133560" y="310680"/>
              <a:ext cx="2836440" cy="2118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70" name="Immagine 33" descr="Immagine che contiene testo, schermata, Diagramma, line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399240" y="2509200"/>
              <a:ext cx="3803400" cy="2848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71" name="Immagine 38" descr="Immagine che contiene testo, schermata, Diagramma, line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4282200" y="2509200"/>
              <a:ext cx="3803400" cy="2848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72" name="Immagine 43" descr="Immagine che contiene testo, schermata, line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8166600" y="2509200"/>
              <a:ext cx="3803400" cy="28486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4800" b="0" strike="noStrike" spc="-1">
                <a:solidFill>
                  <a:srgbClr val="92D050"/>
                </a:solidFill>
                <a:latin typeface="Calibri Light"/>
              </a:rPr>
              <a:t>Nuovo kernel </a:t>
            </a:r>
            <a:r>
              <a:rPr lang="en-US" sz="4800" b="0" strike="noStrike" spc="-1">
                <a:solidFill>
                  <a:srgbClr val="000000"/>
                </a:solidFill>
                <a:latin typeface="Calibri Light"/>
              </a:rPr>
              <a:t>– precision – varia gamma</a:t>
            </a:r>
            <a:endParaRPr lang="it-IT" sz="4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4" name="Rectangle 40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375" name="Gruppo 20"/>
          <p:cNvGrpSpPr/>
          <p:nvPr/>
        </p:nvGrpSpPr>
        <p:grpSpPr>
          <a:xfrm>
            <a:off x="124920" y="181080"/>
            <a:ext cx="12063600" cy="5364360"/>
            <a:chOff x="124920" y="181080"/>
            <a:chExt cx="12063600" cy="5364360"/>
          </a:xfrm>
        </p:grpSpPr>
        <p:pic>
          <p:nvPicPr>
            <p:cNvPr id="376" name="Immagine 3" descr="Immagine che contiene testo, schermat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124920" y="181080"/>
              <a:ext cx="2124360" cy="1727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77" name="Immagine 11" descr="Immagine che contiene testo, schermata, Diagramm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124920" y="1999440"/>
              <a:ext cx="2124360" cy="1727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78" name="Immagine 19" descr="Immagine che contiene testo, schermata, Diagramma, line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124920" y="3817800"/>
              <a:ext cx="2124360" cy="1727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79" name="Immagine 5" descr="Immagine che contiene testo, schermata, Diagramma, line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334240" y="181080"/>
              <a:ext cx="3230640" cy="2637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80" name="Immagine 13" descr="Immagine che contiene testo, schermata, Diagramma, line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334240" y="2907720"/>
              <a:ext cx="3230640" cy="2637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81" name="Immagine 7" descr="Immagine che contiene testo, schermata, Diagramma, line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5644080" y="181080"/>
              <a:ext cx="3230640" cy="2637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82" name="Immagine 15" descr="Immagine che contiene testo, schermata, Diagramma, line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5644080" y="2907720"/>
              <a:ext cx="3230640" cy="2637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83" name="Immagine 9" descr="Immagine che contiene testo, schermata, Diagramma, linea&#10;&#10;Descrizione generata automaticamente"/>
            <p:cNvPicPr/>
            <p:nvPr/>
          </p:nvPicPr>
          <p:blipFill>
            <a:blip r:embed="rId9"/>
            <a:stretch/>
          </p:blipFill>
          <p:spPr>
            <a:xfrm>
              <a:off x="8957880" y="181080"/>
              <a:ext cx="3230640" cy="2637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84" name="Immagine 17" descr="Immagine che contiene testo, schermata, Diagramma, linea&#10;&#10;Descrizione generata automaticamente"/>
            <p:cNvPicPr/>
            <p:nvPr/>
          </p:nvPicPr>
          <p:blipFill>
            <a:blip r:embed="rId10"/>
            <a:stretch/>
          </p:blipFill>
          <p:spPr>
            <a:xfrm>
              <a:off x="8957880" y="2907720"/>
              <a:ext cx="3230640" cy="26377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6000"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5200" b="0" strike="noStrike" spc="-1">
                <a:solidFill>
                  <a:srgbClr val="92D050"/>
                </a:solidFill>
                <a:latin typeface="Calibri Light"/>
              </a:rPr>
              <a:t>Nuovo kernel </a:t>
            </a:r>
            <a:r>
              <a:rPr lang="en-US" sz="5200" b="0" strike="noStrike" spc="-1">
                <a:solidFill>
                  <a:srgbClr val="000000"/>
                </a:solidFill>
                <a:latin typeface="Calibri Light"/>
              </a:rPr>
              <a:t>– precision – varia C</a:t>
            </a:r>
            <a:endParaRPr lang="it-IT" sz="5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6" name="Rectangle 45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387" name="Gruppo 26"/>
          <p:cNvGrpSpPr/>
          <p:nvPr/>
        </p:nvGrpSpPr>
        <p:grpSpPr>
          <a:xfrm>
            <a:off x="215280" y="276480"/>
            <a:ext cx="11796480" cy="5215320"/>
            <a:chOff x="215280" y="276480"/>
            <a:chExt cx="11796480" cy="5215320"/>
          </a:xfrm>
        </p:grpSpPr>
        <p:pic>
          <p:nvPicPr>
            <p:cNvPr id="388" name="Immagine 4" descr="Immagine che contiene testo, schermat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215280" y="276480"/>
              <a:ext cx="2886480" cy="2189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89" name="Immagine 12" descr="Immagine che contiene testo, schermata, line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3182760" y="276480"/>
              <a:ext cx="2886480" cy="2189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90" name="Immagine 21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6152040" y="276480"/>
              <a:ext cx="2886480" cy="2189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91" name="Immagine 25" descr="Immagine che contiene testo, schermata, line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9119880" y="276480"/>
              <a:ext cx="2891880" cy="2189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92" name="Immagine 8" descr="Immagine che contiene testo, schermata, Diagramma, line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15280" y="2548080"/>
              <a:ext cx="3877560" cy="2943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93" name="Immagine 16" descr="Immagine che contiene testo, schermata, linea, Diagramm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4173840" y="2548080"/>
              <a:ext cx="3877560" cy="2943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94" name="Immagine 23" descr="Immagine che contiene testo, schermata, line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8134200" y="2548080"/>
              <a:ext cx="3877560" cy="29437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5200" b="0" strike="noStrike" spc="-1">
                <a:solidFill>
                  <a:srgbClr val="92D050"/>
                </a:solidFill>
                <a:latin typeface="Calibri Light"/>
              </a:rPr>
              <a:t>Nuovo kernel </a:t>
            </a:r>
            <a:r>
              <a:rPr lang="en-US" sz="5200" b="0" strike="noStrike" spc="-1">
                <a:solidFill>
                  <a:srgbClr val="000000"/>
                </a:solidFill>
                <a:latin typeface="Calibri Light"/>
              </a:rPr>
              <a:t>– recall – varia gamma</a:t>
            </a:r>
            <a:endParaRPr lang="it-IT" sz="5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59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91" name="Rectangle 60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92" name="Rectangle 6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93" name="Rectangle 62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94" name="Rectangle 63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Idea - Parte 6 (funzione similitudine tra nodi)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CasellaDiTesto 7"/>
          <p:cNvSpPr/>
          <p:nvPr/>
        </p:nvSpPr>
        <p:spPr>
          <a:xfrm>
            <a:off x="-101520" y="1885320"/>
            <a:ext cx="12507840" cy="228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3600" b="1" strike="noStrike" spc="-1">
                <a:solidFill>
                  <a:srgbClr val="000000"/>
                </a:solidFill>
                <a:latin typeface="Calibri"/>
              </a:rPr>
              <a:t>SmoothedPartialTreeKernel </a:t>
            </a:r>
            <a:r>
              <a:rPr lang="it-IT" sz="3600" b="0" strike="noStrike" spc="-1">
                <a:solidFill>
                  <a:srgbClr val="000000"/>
                </a:solidFill>
                <a:latin typeface="Calibri"/>
              </a:rPr>
              <a:t>permette di definire funzioni di similitudini tra nodi di un TreeRepresentation tramite l’implementazione dell’interfaccia </a:t>
            </a:r>
            <a:r>
              <a:rPr lang="it-IT" sz="3600" b="1" strike="noStrike" spc="-1">
                <a:solidFill>
                  <a:srgbClr val="000000"/>
                </a:solidFill>
                <a:latin typeface="Calibri"/>
              </a:rPr>
              <a:t>StructureElementSimilarityI</a:t>
            </a:r>
            <a:r>
              <a:rPr lang="it-IT" sz="3600" b="0" strike="noStrike" spc="-1">
                <a:solidFill>
                  <a:srgbClr val="000000"/>
                </a:solidFill>
                <a:latin typeface="Calibri"/>
              </a:rPr>
              <a:t>.</a:t>
            </a:r>
            <a:endParaRPr lang="it-IT" sz="3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3600" b="0" strike="noStrike" spc="-1">
                <a:solidFill>
                  <a:srgbClr val="000000"/>
                </a:solidFill>
                <a:latin typeface="Calibri"/>
              </a:rPr>
              <a:t>Implementare il metodo sim(StructureElement, StructureElement)</a:t>
            </a:r>
            <a:endParaRPr lang="it-IT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Ovale 1"/>
          <p:cNvSpPr/>
          <p:nvPr/>
        </p:nvSpPr>
        <p:spPr>
          <a:xfrm>
            <a:off x="733680" y="4539960"/>
            <a:ext cx="2483280" cy="189072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 e Attributi HTML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Ovale 7"/>
          <p:cNvSpPr/>
          <p:nvPr/>
        </p:nvSpPr>
        <p:spPr>
          <a:xfrm>
            <a:off x="3835800" y="4539960"/>
            <a:ext cx="2483280" cy="189072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 e Attributi HTML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Freccia destra 1"/>
          <p:cNvSpPr/>
          <p:nvPr/>
        </p:nvSpPr>
        <p:spPr>
          <a:xfrm>
            <a:off x="6764760" y="5019480"/>
            <a:ext cx="2051640" cy="931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chemeClr val="lt1"/>
                </a:solidFill>
                <a:latin typeface="Calibri"/>
              </a:rPr>
              <a:t>sim()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asellaDiTesto 9"/>
          <p:cNvSpPr/>
          <p:nvPr/>
        </p:nvSpPr>
        <p:spPr>
          <a:xfrm>
            <a:off x="9218160" y="5162400"/>
            <a:ext cx="1870200" cy="518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Similitudine dei due nodi in [0,1]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6" name="Rectangle 45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397" name="Gruppo 30"/>
          <p:cNvGrpSpPr/>
          <p:nvPr/>
        </p:nvGrpSpPr>
        <p:grpSpPr>
          <a:xfrm>
            <a:off x="102600" y="293760"/>
            <a:ext cx="11855160" cy="5064120"/>
            <a:chOff x="102600" y="293760"/>
            <a:chExt cx="11855160" cy="5064120"/>
          </a:xfrm>
        </p:grpSpPr>
        <p:pic>
          <p:nvPicPr>
            <p:cNvPr id="398" name="Immagine 4" descr="Immagine che contiene testo, schermata, Diagramma, line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102600" y="293760"/>
              <a:ext cx="2087640" cy="16308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99" name="Immagine 21" descr="Immagine che contiene testo, schermata, line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102600" y="2010600"/>
              <a:ext cx="2087640" cy="16308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00" name="Immagine 29" descr="Immagine che contiene testo, schermata, Diagramma, line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102600" y="3727080"/>
              <a:ext cx="2087640" cy="16308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01" name="Immagine 8" descr="Immagine che contiene testo, schermata, Diagramma, line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273760" y="293760"/>
              <a:ext cx="3174840" cy="2489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02" name="Immagine 23" descr="Immagine che contiene testo, schermata, Diagramma, line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273760" y="2867760"/>
              <a:ext cx="3174840" cy="2489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03" name="Immagine 12" descr="Immagine che contiene testo, schermata, Diagramma, line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5526720" y="293760"/>
              <a:ext cx="3174840" cy="2489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04" name="Immagine 25" descr="Immagine che contiene testo, schermata, Diagramma, line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5526720" y="2867760"/>
              <a:ext cx="3174840" cy="2489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05" name="Immagine 16" descr="Immagine che contiene testo, schermata, Diagramma, diagramma&#10;&#10;Descrizione generata automaticamente"/>
            <p:cNvPicPr/>
            <p:nvPr/>
          </p:nvPicPr>
          <p:blipFill>
            <a:blip r:embed="rId9"/>
            <a:stretch/>
          </p:blipFill>
          <p:spPr>
            <a:xfrm>
              <a:off x="8782920" y="293760"/>
              <a:ext cx="3174840" cy="2489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06" name="Immagine 27" descr="Immagine che contiene testo, schermata, Diagramma, linea&#10;&#10;Descrizione generata automaticamente"/>
            <p:cNvPicPr/>
            <p:nvPr/>
          </p:nvPicPr>
          <p:blipFill>
            <a:blip r:embed="rId10"/>
            <a:stretch/>
          </p:blipFill>
          <p:spPr>
            <a:xfrm>
              <a:off x="8782920" y="2867760"/>
              <a:ext cx="3174840" cy="24897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5200" b="0" strike="noStrike" spc="-1">
                <a:solidFill>
                  <a:srgbClr val="92D050"/>
                </a:solidFill>
                <a:latin typeface="Calibri Light"/>
              </a:rPr>
              <a:t>Nuovo kernel </a:t>
            </a:r>
            <a:r>
              <a:rPr lang="en-US" sz="5200" b="0" strike="noStrike" spc="-1">
                <a:solidFill>
                  <a:srgbClr val="000000"/>
                </a:solidFill>
                <a:latin typeface="Calibri Light"/>
              </a:rPr>
              <a:t>– recall – varia C</a:t>
            </a:r>
            <a:endParaRPr lang="it-IT" sz="5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8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09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10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11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12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997560" y="294480"/>
            <a:ext cx="1026972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Classificatore su nuovo kernel 1000 samples- Results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414" name="Tabella 5"/>
          <p:cNvGraphicFramePr/>
          <p:nvPr/>
        </p:nvGraphicFramePr>
        <p:xfrm>
          <a:off x="997560" y="2713320"/>
          <a:ext cx="10269720" cy="1483200"/>
        </p:xfrm>
        <a:graphic>
          <a:graphicData uri="http://schemas.openxmlformats.org/drawingml/2006/table">
            <a:tbl>
              <a:tblPr/>
              <a:tblGrid>
                <a:gridCol w="1711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C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Gamma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Accuracy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300" b="1" strike="noStrike" spc="-1">
                        <a:solidFill>
                          <a:schemeClr val="lt1"/>
                        </a:solidFill>
                        <a:latin typeface="Calibri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1e-2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1e6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1.0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0.65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1e-2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0.97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0.98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1e4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0.98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0.97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F1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5" name="Rectangle 35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835200" y="4273200"/>
            <a:ext cx="10506240" cy="2042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5200" b="0" strike="noStrike" spc="-1">
                <a:solidFill>
                  <a:srgbClr val="0070C0"/>
                </a:solidFill>
                <a:latin typeface="Calibri Light"/>
              </a:rPr>
              <a:t>Tree edit distance </a:t>
            </a:r>
            <a:r>
              <a:rPr lang="en-US" sz="5200" b="0" strike="noStrike" spc="-1">
                <a:solidFill>
                  <a:srgbClr val="000000"/>
                </a:solidFill>
                <a:latin typeface="Calibri Light"/>
              </a:rPr>
              <a:t>– f1 – varia gamma</a:t>
            </a:r>
            <a:endParaRPr lang="it-IT" sz="52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417" name="Gruppo 16"/>
          <p:cNvGrpSpPr/>
          <p:nvPr/>
        </p:nvGrpSpPr>
        <p:grpSpPr>
          <a:xfrm>
            <a:off x="917280" y="302760"/>
            <a:ext cx="10351440" cy="4826160"/>
            <a:chOff x="917280" y="302760"/>
            <a:chExt cx="10351440" cy="4826160"/>
          </a:xfrm>
        </p:grpSpPr>
        <p:pic>
          <p:nvPicPr>
            <p:cNvPr id="418" name="Immagine 9" descr="Immagine che contiene testo, schermata, Diagramma, line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917280" y="302760"/>
              <a:ext cx="3314520" cy="2305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19" name="Immagine 3" descr="Immagine che contiene testo, schermata, Diagramma, line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4442400" y="302760"/>
              <a:ext cx="3314520" cy="2305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20" name="Immagine 12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7954200" y="302760"/>
              <a:ext cx="3314520" cy="2305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21" name="Immagine 7" descr="Immagine che contiene testo, schermata, Diagramma, line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785320" y="2823840"/>
              <a:ext cx="3314520" cy="2305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22" name="Immagine 15" descr="Immagine che contiene testo, schermata, line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6296760" y="2823840"/>
              <a:ext cx="3314520" cy="2305080"/>
            </a:xfrm>
            <a:prstGeom prst="rect">
              <a:avLst/>
            </a:prstGeom>
            <a:ln w="0">
              <a:noFill/>
            </a:ln>
          </p:spPr>
        </p:pic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3" name="Rectangle 40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424" name="Gruppo 23"/>
          <p:cNvGrpSpPr/>
          <p:nvPr/>
        </p:nvGrpSpPr>
        <p:grpSpPr>
          <a:xfrm>
            <a:off x="518040" y="440640"/>
            <a:ext cx="11290320" cy="5036760"/>
            <a:chOff x="518040" y="440640"/>
            <a:chExt cx="11290320" cy="5036760"/>
          </a:xfrm>
        </p:grpSpPr>
        <p:pic>
          <p:nvPicPr>
            <p:cNvPr id="425" name="Immagine 4" descr="Immagine che contiene testo, diagramm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518040" y="440640"/>
              <a:ext cx="2762280" cy="21135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26" name="Immagine 10" descr="Immagine che contiene testo, schermata, Diagramm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3359160" y="440640"/>
              <a:ext cx="2762280" cy="21135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27" name="Immagine 16" descr="Immagine che contiene testo, schermata, Diagramma, line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6199920" y="440640"/>
              <a:ext cx="2762280" cy="21135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28" name="Immagine 21" descr="Immagine che contiene testo, schermata, Diagramm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9039240" y="440640"/>
              <a:ext cx="2767320" cy="21135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29" name="Immagine 6" descr="Immagine che contiene testo, schermata, Diagramm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518040" y="2633760"/>
              <a:ext cx="3711960" cy="2843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30" name="Immagine 13" descr="Immagine che contiene testo, schermata, Diagramma, diagramm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4307040" y="2633760"/>
              <a:ext cx="3711960" cy="2843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31" name="Immagine 19" descr="Immagine che contiene testo, schermata, Diagramma, line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8096400" y="2633760"/>
              <a:ext cx="3711960" cy="28436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70120" y="5329440"/>
            <a:ext cx="10515240" cy="150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5200" b="0" strike="noStrike" spc="-1">
                <a:solidFill>
                  <a:srgbClr val="0070C0"/>
                </a:solidFill>
                <a:latin typeface="Calibri Light"/>
              </a:rPr>
              <a:t>Tree edit distance </a:t>
            </a:r>
            <a:r>
              <a:rPr lang="en-US" sz="5200" b="0" strike="noStrike" spc="-1">
                <a:solidFill>
                  <a:srgbClr val="000000"/>
                </a:solidFill>
                <a:latin typeface="Calibri Light"/>
              </a:rPr>
              <a:t>– f1 – varia C</a:t>
            </a:r>
            <a:endParaRPr lang="it-IT" sz="5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3" name="Rectangle 55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434" name="Gruppo 14"/>
          <p:cNvGrpSpPr/>
          <p:nvPr/>
        </p:nvGrpSpPr>
        <p:grpSpPr>
          <a:xfrm>
            <a:off x="604440" y="210240"/>
            <a:ext cx="11256120" cy="5310360"/>
            <a:chOff x="604440" y="210240"/>
            <a:chExt cx="11256120" cy="5310360"/>
          </a:xfrm>
        </p:grpSpPr>
        <p:pic>
          <p:nvPicPr>
            <p:cNvPr id="435" name="Immagine 3" descr="Immagine che contiene testo, schermata, Diagramma, line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604440" y="210240"/>
              <a:ext cx="3701160" cy="2618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36" name="Immagine 7" descr="Immagine che contiene testo, schermata, Diagramm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4383000" y="210240"/>
              <a:ext cx="3701160" cy="2618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37" name="Immagine 11" descr="Immagine che contiene testo, schermata, Diagramma, line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8159400" y="210240"/>
              <a:ext cx="3701160" cy="2618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38" name="Immagine 5" descr="Immagine che contiene testo, schermata, Diagramma, line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604440" y="2901960"/>
              <a:ext cx="3701160" cy="2618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39" name="Immagine 9" descr="Immagine che contiene testo, schermata, Diagramma, line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4383000" y="2901960"/>
              <a:ext cx="3701160" cy="2618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40" name="Immagine 13" descr="Immagine che contiene testo, schermata, Diagramma, line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8159400" y="2901960"/>
              <a:ext cx="3701160" cy="26186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70C0"/>
                </a:solidFill>
                <a:latin typeface="Calibri Light"/>
              </a:rPr>
              <a:t>Tree edit distance </a:t>
            </a: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– precision – varia gamma</a:t>
            </a:r>
            <a:endParaRPr lang="it-IT" sz="4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2" name="Rectangle 45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443" name="Gruppo 26"/>
          <p:cNvGrpSpPr/>
          <p:nvPr/>
        </p:nvGrpSpPr>
        <p:grpSpPr>
          <a:xfrm>
            <a:off x="276840" y="192960"/>
            <a:ext cx="11819160" cy="5266800"/>
            <a:chOff x="276840" y="192960"/>
            <a:chExt cx="11819160" cy="5266800"/>
          </a:xfrm>
        </p:grpSpPr>
        <p:pic>
          <p:nvPicPr>
            <p:cNvPr id="444" name="Immagine 4" descr="Immagine che contiene testo, schermata, Diagramm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276840" y="192960"/>
              <a:ext cx="2892240" cy="2210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45" name="Immagine 12" descr="Immagine che contiene testo, schermata, Diagramm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3250080" y="192960"/>
              <a:ext cx="2892240" cy="2210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46" name="Immagine 21" descr="Immagine che contiene testo, schermata, Diagramm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6225120" y="192960"/>
              <a:ext cx="2892240" cy="2210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47" name="Immagine 25" descr="Immagine che contiene testo, schermata, Diagramm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9198360" y="192960"/>
              <a:ext cx="2897280" cy="2210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48" name="Immagine 8" descr="Immagine che contiene testo, schermata, Diagramm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76840" y="2486880"/>
              <a:ext cx="3885120" cy="29728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49" name="Immagine 16" descr="Immagine che contiene testo, diagramma, Diagramma, line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4242960" y="2486880"/>
              <a:ext cx="3885120" cy="29728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50" name="Immagine 23" descr="Immagine che contiene testo, schermata, Diagramm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8210880" y="2486880"/>
              <a:ext cx="3885120" cy="29728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51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5200" b="0" strike="noStrike" spc="-1">
                <a:solidFill>
                  <a:srgbClr val="0070C0"/>
                </a:solidFill>
                <a:latin typeface="Calibri Light"/>
              </a:rPr>
              <a:t>Tree edit distance </a:t>
            </a:r>
            <a:r>
              <a:rPr lang="en-US" sz="5200" b="0" strike="noStrike" spc="-1">
                <a:solidFill>
                  <a:srgbClr val="000000"/>
                </a:solidFill>
                <a:latin typeface="Calibri Light"/>
              </a:rPr>
              <a:t>– precision – varia C</a:t>
            </a:r>
            <a:endParaRPr lang="it-IT" sz="5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2" name="Rectangle 50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453" name="Gruppo 18"/>
          <p:cNvGrpSpPr/>
          <p:nvPr/>
        </p:nvGrpSpPr>
        <p:grpSpPr>
          <a:xfrm>
            <a:off x="569880" y="276840"/>
            <a:ext cx="11116440" cy="5157000"/>
            <a:chOff x="569880" y="276840"/>
            <a:chExt cx="11116440" cy="5157000"/>
          </a:xfrm>
        </p:grpSpPr>
        <p:pic>
          <p:nvPicPr>
            <p:cNvPr id="454" name="Immagine 3" descr="Immagine che contiene testo, schermata, Diagramma, line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569880" y="276840"/>
              <a:ext cx="3655440" cy="25430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55" name="Immagine 9" descr="Immagine che contiene testo, schermata, Diagramm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4301280" y="276840"/>
              <a:ext cx="3655440" cy="25430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56" name="Immagine 14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8030880" y="276840"/>
              <a:ext cx="3655440" cy="25430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57" name="Immagine 6" descr="Immagine che contiene testo, schermata, Diagramm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569880" y="2890800"/>
              <a:ext cx="3655440" cy="25430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58" name="Immagine 11" descr="Immagine che contiene testo, schermata, Diagramma, line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4301280" y="2890800"/>
              <a:ext cx="3655440" cy="25430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59" name="Immagine 17" descr="Immagine che contiene testo, schermata, Diagramma, line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8030880" y="2890800"/>
              <a:ext cx="3655440" cy="25430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4800" b="0" strike="noStrike" spc="-1">
                <a:solidFill>
                  <a:srgbClr val="0070C0"/>
                </a:solidFill>
                <a:latin typeface="Calibri Light"/>
              </a:rPr>
              <a:t>Tree edit distance </a:t>
            </a:r>
            <a:r>
              <a:rPr lang="en-US" sz="4800" b="0" strike="noStrike" spc="-1">
                <a:solidFill>
                  <a:srgbClr val="000000"/>
                </a:solidFill>
                <a:latin typeface="Calibri Light"/>
              </a:rPr>
              <a:t>– recall – varia gamma</a:t>
            </a:r>
            <a:endParaRPr lang="it-IT" sz="4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1" name="Rectangle 50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462" name="Gruppo 20"/>
          <p:cNvGrpSpPr/>
          <p:nvPr/>
        </p:nvGrpSpPr>
        <p:grpSpPr>
          <a:xfrm>
            <a:off x="416160" y="253080"/>
            <a:ext cx="11453400" cy="5104800"/>
            <a:chOff x="416160" y="253080"/>
            <a:chExt cx="11453400" cy="5104800"/>
          </a:xfrm>
        </p:grpSpPr>
        <p:pic>
          <p:nvPicPr>
            <p:cNvPr id="463" name="Immagine 3" descr="Immagine che contiene testo, schermata, Diagramm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416160" y="253080"/>
              <a:ext cx="2802600" cy="21423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64" name="Immagine 9" descr="Immagine che contiene testo, schermata, diagramm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3297240" y="253080"/>
              <a:ext cx="2802600" cy="21423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65" name="Immagine 14" descr="Immagine che contiene testo, schermata, Diagramm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6180480" y="253080"/>
              <a:ext cx="2802600" cy="21423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66" name="Immagine 19" descr="Immagine che contiene testo, schermata, Diagramm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9061560" y="253080"/>
              <a:ext cx="2807640" cy="21423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67" name="Immagine 6" descr="Immagine che contiene testo, schermata, Diagramm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416160" y="2476440"/>
              <a:ext cx="3764880" cy="28814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68" name="Immagine 11" descr="Immagine che contiene testo, schermata, Diagramma, diagramm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4259520" y="2476440"/>
              <a:ext cx="3764880" cy="28814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69" name="Immagine 17" descr="Immagine che contiene testo, schermata, Diagramm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8104680" y="2476440"/>
              <a:ext cx="3764880" cy="28814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6000"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5200" b="0" strike="noStrike" spc="-1">
                <a:solidFill>
                  <a:srgbClr val="0070C0"/>
                </a:solidFill>
                <a:latin typeface="Calibri Light"/>
              </a:rPr>
              <a:t>Tree edit distance </a:t>
            </a:r>
            <a:r>
              <a:rPr lang="en-US" sz="5200" b="0" strike="noStrike" spc="-1">
                <a:solidFill>
                  <a:srgbClr val="000000"/>
                </a:solidFill>
                <a:latin typeface="Calibri Light"/>
              </a:rPr>
              <a:t>– recall – varia C</a:t>
            </a:r>
            <a:endParaRPr lang="it-IT" sz="5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1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72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73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74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75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209160" y="294480"/>
            <a:ext cx="1105812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Classificatore su TreeEditDistance 1000 sample- Results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477" name="Tabella 5"/>
          <p:cNvGraphicFramePr/>
          <p:nvPr/>
        </p:nvGraphicFramePr>
        <p:xfrm>
          <a:off x="997560" y="2713320"/>
          <a:ext cx="10269720" cy="1483200"/>
        </p:xfrm>
        <a:graphic>
          <a:graphicData uri="http://schemas.openxmlformats.org/drawingml/2006/table">
            <a:tbl>
              <a:tblPr/>
              <a:tblGrid>
                <a:gridCol w="1711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C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Gamma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Accuracy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300" b="1" strike="noStrike" spc="-1">
                        <a:solidFill>
                          <a:schemeClr val="lt1"/>
                        </a:solidFill>
                        <a:latin typeface="Calibri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1e-1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1e6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0.83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0.45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1e3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0.74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0.69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0.88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0.84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0.72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F1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8" name="Rectangle 35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479" name="Gruppo 20"/>
          <p:cNvGrpSpPr/>
          <p:nvPr/>
        </p:nvGrpSpPr>
        <p:grpSpPr>
          <a:xfrm>
            <a:off x="352080" y="408960"/>
            <a:ext cx="11617920" cy="4948920"/>
            <a:chOff x="352080" y="408960"/>
            <a:chExt cx="11617920" cy="4948920"/>
          </a:xfrm>
        </p:grpSpPr>
        <p:pic>
          <p:nvPicPr>
            <p:cNvPr id="480" name="Immagine 3" descr="Immagine che contiene testo, schermat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352080" y="408960"/>
              <a:ext cx="2045880" cy="1593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81" name="Immagine 11" descr="Immagine che contiene testo, schermata, line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352080" y="2086560"/>
              <a:ext cx="2045880" cy="1593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82" name="Immagine 19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352080" y="3764160"/>
              <a:ext cx="2045880" cy="1593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83" name="Immagine 5" descr="Immagine che contiene testo, schermata, line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479320" y="408960"/>
              <a:ext cx="3111480" cy="2433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84" name="Immagine 13" descr="Immagine che contiene testo, schermata, line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479320" y="2924640"/>
              <a:ext cx="3111480" cy="2433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85" name="Immagine 7" descr="Immagine che contiene testo, schermata, linea, Diagramm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5667480" y="408960"/>
              <a:ext cx="3111480" cy="2433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86" name="Immagine 15" descr="Immagine che contiene testo, schermata, line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5667480" y="2924640"/>
              <a:ext cx="3111480" cy="2433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87" name="Immagine 9" descr="Immagine che contiene testo, schermata, linea, Diagramma&#10;&#10;Descrizione generata automaticamente"/>
            <p:cNvPicPr/>
            <p:nvPr/>
          </p:nvPicPr>
          <p:blipFill>
            <a:blip r:embed="rId9"/>
            <a:stretch/>
          </p:blipFill>
          <p:spPr>
            <a:xfrm>
              <a:off x="8858520" y="408960"/>
              <a:ext cx="3111480" cy="2433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88" name="Immagine 17" descr="Immagine che contiene testo, schermata, linea, Diagramma&#10;&#10;Descrizione generata automaticamente"/>
            <p:cNvPicPr/>
            <p:nvPr/>
          </p:nvPicPr>
          <p:blipFill>
            <a:blip r:embed="rId10"/>
            <a:stretch/>
          </p:blipFill>
          <p:spPr>
            <a:xfrm>
              <a:off x="8858520" y="2924640"/>
              <a:ext cx="3111480" cy="24332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89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chemeClr val="accent2">
                    <a:lumMod val="75000"/>
                  </a:schemeClr>
                </a:solidFill>
                <a:latin typeface="Calibri Light"/>
              </a:rPr>
              <a:t>Nuovo kernel e attributi alberi </a:t>
            </a:r>
            <a:r>
              <a:rPr lang="en-US" sz="4000" b="0" strike="noStrike" spc="-1">
                <a:solidFill>
                  <a:srgbClr val="000000"/>
                </a:solidFill>
                <a:latin typeface="Calibri Light"/>
              </a:rPr>
              <a:t>– f1 – varia gamma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1" name="Rectangle 1030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02" name="Rectangle 44"/>
          <p:cNvSpPr/>
          <p:nvPr/>
        </p:nvSpPr>
        <p:spPr>
          <a:xfrm flipH="1">
            <a:off x="0" y="0"/>
            <a:ext cx="12191760" cy="1575720"/>
          </a:xfrm>
          <a:prstGeom prst="rect">
            <a:avLst/>
          </a:prstGeom>
          <a:gradFill rotWithShape="0">
            <a:gsLst>
              <a:gs pos="0">
                <a:srgbClr val="000000">
                  <a:alpha val="96078"/>
                </a:srgbClr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03" name="Rectangle 46"/>
          <p:cNvSpPr/>
          <p:nvPr/>
        </p:nvSpPr>
        <p:spPr>
          <a:xfrm rot="10800000" flipH="1">
            <a:off x="8129160" y="360"/>
            <a:ext cx="4062960" cy="1576080"/>
          </a:xfrm>
          <a:prstGeom prst="rect">
            <a:avLst/>
          </a:prstGeom>
          <a:gradFill rotWithShape="0">
            <a:gsLst>
              <a:gs pos="19000">
                <a:srgbClr val="203864">
                  <a:alpha val="68235"/>
                </a:srgbClr>
              </a:gs>
              <a:gs pos="100000">
                <a:srgbClr val="4472C4">
                  <a:alpha val="79215"/>
                </a:srgbClr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04" name="Rectangle 47"/>
          <p:cNvSpPr/>
          <p:nvPr/>
        </p:nvSpPr>
        <p:spPr>
          <a:xfrm rot="5400000">
            <a:off x="5308200" y="-5307840"/>
            <a:ext cx="1576080" cy="12191760"/>
          </a:xfrm>
          <a:prstGeom prst="rect">
            <a:avLst/>
          </a:prstGeom>
          <a:gradFill rotWithShape="0">
            <a:gsLst>
              <a:gs pos="0">
                <a:srgbClr val="4472C4">
                  <a:alpha val="0"/>
                </a:srgbClr>
              </a:gs>
              <a:gs pos="100000">
                <a:srgbClr val="000000">
                  <a:alpha val="74117"/>
                </a:srgbClr>
              </a:gs>
            </a:gsLst>
            <a:lin ang="4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371600" y="348840"/>
            <a:ext cx="10043640" cy="8773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Presentazione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0" name="Rectangle 40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491" name="Gruppo 20"/>
          <p:cNvGrpSpPr/>
          <p:nvPr/>
        </p:nvGrpSpPr>
        <p:grpSpPr>
          <a:xfrm>
            <a:off x="294480" y="288000"/>
            <a:ext cx="11723040" cy="5069880"/>
            <a:chOff x="294480" y="288000"/>
            <a:chExt cx="11723040" cy="5069880"/>
          </a:xfrm>
        </p:grpSpPr>
        <p:pic>
          <p:nvPicPr>
            <p:cNvPr id="492" name="Immagine 3" descr="Immagine che contiene testo, schermat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294480" y="288000"/>
              <a:ext cx="2064600" cy="1632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93" name="Immagine 11" descr="Immagine che contiene testo, schermata, line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294480" y="2006640"/>
              <a:ext cx="2064600" cy="1632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94" name="Immagine 19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294480" y="3725280"/>
              <a:ext cx="2064600" cy="1632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95" name="Immagine 5" descr="Immagine che contiene testo, schermata, line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441160" y="288000"/>
              <a:ext cx="313956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96" name="Immagine 13" descr="Immagine che contiene testo, schermata, line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441160" y="2864880"/>
              <a:ext cx="313956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97" name="Immagine 7" descr="Immagine che contiene testo, schermata, linea, numero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5657760" y="288000"/>
              <a:ext cx="313956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98" name="Immagine 15" descr="Immagine che contiene testo, schermata, line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5657760" y="2864880"/>
              <a:ext cx="313956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99" name="Immagine 9" descr="Immagine che contiene testo, schermata, linea, Diagramma&#10;&#10;Descrizione generata automaticamente"/>
            <p:cNvPicPr/>
            <p:nvPr/>
          </p:nvPicPr>
          <p:blipFill>
            <a:blip r:embed="rId9"/>
            <a:stretch/>
          </p:blipFill>
          <p:spPr>
            <a:xfrm>
              <a:off x="8877960" y="288000"/>
              <a:ext cx="313956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00" name="Immagine 17" descr="Immagine che contiene testo, schermata, Diagramma, diagramma&#10;&#10;Descrizione generata automaticamente"/>
            <p:cNvPicPr/>
            <p:nvPr/>
          </p:nvPicPr>
          <p:blipFill>
            <a:blip r:embed="rId10"/>
            <a:stretch/>
          </p:blipFill>
          <p:spPr>
            <a:xfrm>
              <a:off x="8877960" y="2864880"/>
              <a:ext cx="3139560" cy="249300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01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chemeClr val="accent2">
                    <a:lumMod val="75000"/>
                  </a:schemeClr>
                </a:solidFill>
                <a:latin typeface="Calibri Light"/>
              </a:rPr>
              <a:t>Nuovo kernel e attributi alberi</a:t>
            </a: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– f1 – varia C</a:t>
            </a:r>
            <a:endParaRPr lang="it-IT" sz="4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2" name="Rectangle 55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503" name="Gruppo 20"/>
          <p:cNvGrpSpPr/>
          <p:nvPr/>
        </p:nvGrpSpPr>
        <p:grpSpPr>
          <a:xfrm>
            <a:off x="274680" y="288000"/>
            <a:ext cx="11754360" cy="5069880"/>
            <a:chOff x="274680" y="288000"/>
            <a:chExt cx="11754360" cy="5069880"/>
          </a:xfrm>
        </p:grpSpPr>
        <p:pic>
          <p:nvPicPr>
            <p:cNvPr id="504" name="Immagine 3" descr="Immagine che contiene testo, schermat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274680" y="288000"/>
              <a:ext cx="2070000" cy="1632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05" name="Immagine 11" descr="Immagine che contiene testo, schermata, line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274680" y="2006640"/>
              <a:ext cx="2070000" cy="1632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06" name="Immagine 19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274680" y="3725280"/>
              <a:ext cx="2070000" cy="1632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07" name="Immagine 5" descr="Immagine che contiene testo, schermata, line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427480" y="288000"/>
              <a:ext cx="314784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08" name="Immagine 13" descr="Immagine che contiene testo, schermata, line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427480" y="2864880"/>
              <a:ext cx="314784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09" name="Immagine 7" descr="Immagine che contiene testo, schermata, linea, diagramm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5652720" y="288000"/>
              <a:ext cx="314784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10" name="Immagine 15" descr="Immagine che contiene testo, schermata, line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5652720" y="2864880"/>
              <a:ext cx="314784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11" name="Immagine 9" descr="Immagine che contiene testo, schermata, linea, diagramma&#10;&#10;Descrizione generata automaticamente"/>
            <p:cNvPicPr/>
            <p:nvPr/>
          </p:nvPicPr>
          <p:blipFill>
            <a:blip r:embed="rId9"/>
            <a:stretch/>
          </p:blipFill>
          <p:spPr>
            <a:xfrm>
              <a:off x="8881200" y="288000"/>
              <a:ext cx="3147840" cy="2493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12" name="Immagine 17" descr="Immagine che contiene testo, schermata, linea, diagramma&#10;&#10;Descrizione generata automaticamente"/>
            <p:cNvPicPr/>
            <p:nvPr/>
          </p:nvPicPr>
          <p:blipFill>
            <a:blip r:embed="rId10"/>
            <a:stretch/>
          </p:blipFill>
          <p:spPr>
            <a:xfrm>
              <a:off x="8881200" y="2864880"/>
              <a:ext cx="3147840" cy="249300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13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7000"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3300" b="0" strike="noStrike" spc="-1">
                <a:solidFill>
                  <a:schemeClr val="accent2">
                    <a:lumMod val="75000"/>
                  </a:schemeClr>
                </a:solidFill>
                <a:latin typeface="Calibri Light"/>
              </a:rPr>
              <a:t>Nuovo kernel e attributi alberi</a:t>
            </a:r>
            <a:r>
              <a:rPr lang="en-US" sz="3300" b="0" strike="noStrike" spc="-1">
                <a:solidFill>
                  <a:srgbClr val="000000"/>
                </a:solidFill>
                <a:latin typeface="Calibri Light"/>
              </a:rPr>
              <a:t>– precision – varia gamma</a:t>
            </a:r>
            <a:endParaRPr lang="it-IT" sz="33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4" name="Rectangle 45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515" name="Gruppo 20"/>
          <p:cNvGrpSpPr/>
          <p:nvPr/>
        </p:nvGrpSpPr>
        <p:grpSpPr>
          <a:xfrm>
            <a:off x="264960" y="336240"/>
            <a:ext cx="11865240" cy="5021640"/>
            <a:chOff x="264960" y="336240"/>
            <a:chExt cx="11865240" cy="5021640"/>
          </a:xfrm>
        </p:grpSpPr>
        <p:pic>
          <p:nvPicPr>
            <p:cNvPr id="516" name="Immagine 3" descr="Immagine che contiene testo, schermat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264960" y="336240"/>
              <a:ext cx="2089440" cy="16171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17" name="Immagine 11" descr="Immagine che contiene testo, schermata, line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264960" y="2038320"/>
              <a:ext cx="2089440" cy="16171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18" name="Immagine 19" descr="Immagine che contiene testo, schermata, linea, schermo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264960" y="3740760"/>
              <a:ext cx="2089440" cy="16171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19" name="Immagine 5" descr="Immagine che contiene testo, schermata, line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437560" y="336240"/>
              <a:ext cx="3177720" cy="2469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20" name="Immagine 13" descr="Immagine che contiene testo, schermata, line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437560" y="2888640"/>
              <a:ext cx="3177720" cy="2469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21" name="Immagine 7" descr="Immagine che contiene testo, schermata, linea, Diagramm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5693400" y="336240"/>
              <a:ext cx="3177720" cy="2469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22" name="Immagine 15" descr="Immagine che contiene testo, schermata, line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5693400" y="2888640"/>
              <a:ext cx="3177720" cy="2469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23" name="Immagine 9" descr="Immagine che contiene testo, schermata, linea, diagramma&#10;&#10;Descrizione generata automaticamente"/>
            <p:cNvPicPr/>
            <p:nvPr/>
          </p:nvPicPr>
          <p:blipFill>
            <a:blip r:embed="rId9"/>
            <a:stretch/>
          </p:blipFill>
          <p:spPr>
            <a:xfrm>
              <a:off x="8952480" y="336240"/>
              <a:ext cx="3177720" cy="2469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24" name="Immagine 17" descr="Immagine che contiene testo, schermata, linea, diagramma&#10;&#10;Descrizione generata automaticamente"/>
            <p:cNvPicPr/>
            <p:nvPr/>
          </p:nvPicPr>
          <p:blipFill>
            <a:blip r:embed="rId10"/>
            <a:stretch/>
          </p:blipFill>
          <p:spPr>
            <a:xfrm>
              <a:off x="8952480" y="2888640"/>
              <a:ext cx="3177720" cy="24692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chemeClr val="accent2">
                    <a:lumMod val="75000"/>
                  </a:schemeClr>
                </a:solidFill>
                <a:latin typeface="Calibri Light"/>
              </a:rPr>
              <a:t>Nuovo kernel e attributi alberi</a:t>
            </a:r>
            <a:r>
              <a:rPr lang="en-US" sz="4000" b="0" strike="noStrike" spc="-1">
                <a:solidFill>
                  <a:srgbClr val="000000"/>
                </a:solidFill>
                <a:latin typeface="Calibri Light"/>
              </a:rPr>
              <a:t>– precision – varia C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6" name="Rectangle 50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527" name="Gruppo 20"/>
          <p:cNvGrpSpPr/>
          <p:nvPr/>
        </p:nvGrpSpPr>
        <p:grpSpPr>
          <a:xfrm>
            <a:off x="260280" y="389520"/>
            <a:ext cx="11671560" cy="4968360"/>
            <a:chOff x="260280" y="389520"/>
            <a:chExt cx="11671560" cy="4968360"/>
          </a:xfrm>
        </p:grpSpPr>
        <p:pic>
          <p:nvPicPr>
            <p:cNvPr id="528" name="Immagine 3" descr="Immagine che contiene testo, schermat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260280" y="389520"/>
              <a:ext cx="2055240" cy="15998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29" name="Immagine 11" descr="Immagine che contiene testo, schermata, line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260280" y="2073600"/>
              <a:ext cx="2055240" cy="15998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30" name="Immagine 19" descr="Immagine che contiene testo, schermata, diagramma, line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260280" y="3758040"/>
              <a:ext cx="2055240" cy="15998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31" name="Immagine 5" descr="Immagine che contiene testo, schermata, linea, diagramm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397240" y="389520"/>
              <a:ext cx="3125880" cy="24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32" name="Immagine 13" descr="Immagine che contiene testo, schermata, linea, diagramm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397240" y="2914920"/>
              <a:ext cx="3125880" cy="24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33" name="Immagine 7" descr="Immagine che contiene testo, schermata, linea, diagramm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5599800" y="389520"/>
              <a:ext cx="3125880" cy="24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34" name="Immagine 15" descr="Immagine che contiene testo, schermata, linea, diagramm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5599800" y="2914920"/>
              <a:ext cx="3125880" cy="24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35" name="Immagine 9" descr="Immagine che contiene testo, schermata, linea, diagramma&#10;&#10;Descrizione generata automaticamente"/>
            <p:cNvPicPr/>
            <p:nvPr/>
          </p:nvPicPr>
          <p:blipFill>
            <a:blip r:embed="rId9"/>
            <a:stretch/>
          </p:blipFill>
          <p:spPr>
            <a:xfrm>
              <a:off x="8805960" y="389520"/>
              <a:ext cx="3125880" cy="24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36" name="Immagine 17" descr="Immagine che contiene testo, schermata, linea, diagramma&#10;&#10;Descrizione generata automaticamente"/>
            <p:cNvPicPr/>
            <p:nvPr/>
          </p:nvPicPr>
          <p:blipFill>
            <a:blip r:embed="rId10"/>
            <a:stretch/>
          </p:blipFill>
          <p:spPr>
            <a:xfrm>
              <a:off x="8805960" y="2914920"/>
              <a:ext cx="3125880" cy="2442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37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3600" b="0" strike="noStrike" spc="-1">
                <a:solidFill>
                  <a:schemeClr val="accent2">
                    <a:lumMod val="75000"/>
                  </a:schemeClr>
                </a:solidFill>
                <a:latin typeface="Calibri Light"/>
              </a:rPr>
              <a:t>Nuovo kernel e attributi alberi</a:t>
            </a:r>
            <a:r>
              <a:rPr lang="en-US" sz="3600" b="0" strike="noStrike" spc="-1">
                <a:solidFill>
                  <a:srgbClr val="000000"/>
                </a:solidFill>
                <a:latin typeface="Calibri Light"/>
              </a:rPr>
              <a:t>– recall – varia gamma</a:t>
            </a:r>
            <a:endParaRPr lang="it-IT" sz="3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8" name="Rectangle 50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539" name="Gruppo 20"/>
          <p:cNvGrpSpPr/>
          <p:nvPr/>
        </p:nvGrpSpPr>
        <p:grpSpPr>
          <a:xfrm>
            <a:off x="254160" y="401400"/>
            <a:ext cx="11858400" cy="5060880"/>
            <a:chOff x="254160" y="401400"/>
            <a:chExt cx="11858400" cy="5060880"/>
          </a:xfrm>
        </p:grpSpPr>
        <p:pic>
          <p:nvPicPr>
            <p:cNvPr id="540" name="Immagine 3" descr="Immagine che contiene testo, schermata, Diagramma, line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254160" y="401400"/>
              <a:ext cx="2088360" cy="1629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41" name="Immagine 11" descr="Immagine che contiene testo, schermata, Diagramma, line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254160" y="2116800"/>
              <a:ext cx="2088360" cy="1629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42" name="Immagine 19" descr="Immagine che contiene testo, schermata, Diagramma, line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254160" y="3832560"/>
              <a:ext cx="2088360" cy="16297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43" name="Immagine 5" descr="Immagine che contiene testo, schermata, Diagramma, linea&#10;&#10;Descrizione generata automaticamente"/>
            <p:cNvPicPr/>
            <p:nvPr/>
          </p:nvPicPr>
          <p:blipFill>
            <a:blip r:embed="rId5"/>
            <a:stretch/>
          </p:blipFill>
          <p:spPr>
            <a:xfrm>
              <a:off x="2425680" y="401400"/>
              <a:ext cx="3175920" cy="2488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44" name="Immagine 13" descr="Immagine che contiene testo, schermata, Diagramma, linea&#10;&#10;Descrizione generata automaticamente"/>
            <p:cNvPicPr/>
            <p:nvPr/>
          </p:nvPicPr>
          <p:blipFill>
            <a:blip r:embed="rId6"/>
            <a:stretch/>
          </p:blipFill>
          <p:spPr>
            <a:xfrm>
              <a:off x="2425680" y="2973960"/>
              <a:ext cx="3175920" cy="2488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45" name="Immagine 7" descr="Immagine che contiene testo, schermata, Diagramma, linea&#10;&#10;Descrizione generata automaticamente"/>
            <p:cNvPicPr/>
            <p:nvPr/>
          </p:nvPicPr>
          <p:blipFill>
            <a:blip r:embed="rId7"/>
            <a:stretch/>
          </p:blipFill>
          <p:spPr>
            <a:xfrm>
              <a:off x="5679360" y="401400"/>
              <a:ext cx="3175920" cy="2488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46" name="Immagine 15" descr="Immagine che contiene testo, schermata, Diagramma, linea&#10;&#10;Descrizione generata automaticamente"/>
            <p:cNvPicPr/>
            <p:nvPr/>
          </p:nvPicPr>
          <p:blipFill>
            <a:blip r:embed="rId8"/>
            <a:stretch/>
          </p:blipFill>
          <p:spPr>
            <a:xfrm>
              <a:off x="5679360" y="2973960"/>
              <a:ext cx="3175920" cy="2488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47" name="Immagine 9" descr="Immagine che contiene testo, schermata, Diagramma, linea&#10;&#10;Descrizione generata automaticamente"/>
            <p:cNvPicPr/>
            <p:nvPr/>
          </p:nvPicPr>
          <p:blipFill>
            <a:blip r:embed="rId9"/>
            <a:stretch/>
          </p:blipFill>
          <p:spPr>
            <a:xfrm>
              <a:off x="8936640" y="401400"/>
              <a:ext cx="3175920" cy="2488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48" name="Immagine 17" descr="Immagine che contiene testo, schermata, linea, numero&#10;&#10;Descrizione generata automaticamente"/>
            <p:cNvPicPr/>
            <p:nvPr/>
          </p:nvPicPr>
          <p:blipFill>
            <a:blip r:embed="rId10"/>
            <a:stretch/>
          </p:blipFill>
          <p:spPr>
            <a:xfrm>
              <a:off x="8936640" y="2973960"/>
              <a:ext cx="3175920" cy="2488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838080" y="5358240"/>
            <a:ext cx="10515240" cy="942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chemeClr val="accent2">
                    <a:lumMod val="75000"/>
                  </a:schemeClr>
                </a:solidFill>
                <a:latin typeface="Calibri Light"/>
              </a:rPr>
              <a:t>Nuovo kernel e attributi alberi</a:t>
            </a:r>
            <a:r>
              <a:rPr lang="en-US" sz="4000" b="0" strike="noStrike" spc="-1">
                <a:solidFill>
                  <a:srgbClr val="000000"/>
                </a:solidFill>
                <a:latin typeface="Calibri Light"/>
              </a:rPr>
              <a:t>– recall – varia C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0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51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52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53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54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55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Primo classificatore - Results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556" name="Tabella 5"/>
          <p:cNvGraphicFramePr/>
          <p:nvPr/>
        </p:nvGraphicFramePr>
        <p:xfrm>
          <a:off x="997560" y="2713320"/>
          <a:ext cx="10269720" cy="1483200"/>
        </p:xfrm>
        <a:graphic>
          <a:graphicData uri="http://schemas.openxmlformats.org/drawingml/2006/table">
            <a:tbl>
              <a:tblPr/>
              <a:tblGrid>
                <a:gridCol w="1711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C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Gamma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Accuracy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300" b="1" strike="noStrike" spc="-1">
                        <a:solidFill>
                          <a:schemeClr val="lt1"/>
                        </a:solidFill>
                        <a:latin typeface="Calibri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10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10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0.94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0.79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F1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7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58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59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60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61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62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Classificatori stesso metodo scorsa volta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3" name="PlaceHolder 2"/>
          <p:cNvSpPr>
            <a:spLocks noGrp="1"/>
          </p:cNvSpPr>
          <p:nvPr>
            <p:ph/>
          </p:nvPr>
        </p:nvSpPr>
        <p:spPr>
          <a:xfrm>
            <a:off x="1371600" y="2318040"/>
            <a:ext cx="9723600" cy="3683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it-IT" sz="1600" b="0" strike="noStrike" spc="-1">
                <a:solidFill>
                  <a:srgbClr val="FFFFFF"/>
                </a:solidFill>
                <a:latin typeface="Calibri"/>
              </a:rPr>
              <a:t>--------------------VEC -------------------- CHI GRAFICI--------------------</a:t>
            </a:r>
            <a:endParaRPr lang="it-IT" sz="1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4" name="CasellaDiTesto 3"/>
          <p:cNvSpPr/>
          <p:nvPr/>
        </p:nvSpPr>
        <p:spPr>
          <a:xfrm>
            <a:off x="827280" y="2072520"/>
            <a:ext cx="984888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Calibri"/>
              </a:rPr>
              <a:t>Tolta la normalizzazione delle feature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Calibri"/>
              </a:rPr>
              <a:t>Lo split è effettuato dalla CV.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Calibri"/>
              </a:rPr>
              <a:t>Numero di fold 3 a causa dell’elevato tempo di addestramento. Più di 3 ore dopo 5 folds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5" name="Rectangle 3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66" name="Rectangle 33"/>
          <p:cNvSpPr/>
          <p:nvPr/>
        </p:nvSpPr>
        <p:spPr>
          <a:xfrm rot="10800000" flipH="1">
            <a:off x="360" y="360"/>
            <a:ext cx="12191760" cy="1575720"/>
          </a:xfrm>
          <a:prstGeom prst="rect">
            <a:avLst/>
          </a:prstGeom>
          <a:gradFill rotWithShape="0">
            <a:gsLst>
              <a:gs pos="0">
                <a:srgbClr val="000000">
                  <a:alpha val="96078"/>
                </a:srgbClr>
              </a:gs>
              <a:gs pos="100000">
                <a:srgbClr val="2F5597"/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67" name="Rectangle 35"/>
          <p:cNvSpPr/>
          <p:nvPr/>
        </p:nvSpPr>
        <p:spPr>
          <a:xfrm rot="16200000">
            <a:off x="5306040" y="-5310000"/>
            <a:ext cx="1579680" cy="12191760"/>
          </a:xfrm>
          <a:prstGeom prst="rect">
            <a:avLst/>
          </a:prstGeom>
          <a:gradFill rotWithShape="0">
            <a:gsLst>
              <a:gs pos="0">
                <a:srgbClr val="4472C4">
                  <a:alpha val="0"/>
                </a:srgbClr>
              </a:gs>
              <a:gs pos="100000">
                <a:srgbClr val="000000">
                  <a:alpha val="74117"/>
                </a:srgbClr>
              </a:gs>
            </a:gsLst>
            <a:lin ang="6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68" name="Rectangle 37"/>
          <p:cNvSpPr/>
          <p:nvPr/>
        </p:nvSpPr>
        <p:spPr>
          <a:xfrm>
            <a:off x="3825360" y="0"/>
            <a:ext cx="4303080" cy="1575000"/>
          </a:xfrm>
          <a:prstGeom prst="rect">
            <a:avLst/>
          </a:prstGeom>
          <a:gradFill rotWithShape="0">
            <a:gsLst>
              <a:gs pos="26000">
                <a:srgbClr val="203864">
                  <a:alpha val="0"/>
                </a:srgbClr>
              </a:gs>
              <a:gs pos="100000">
                <a:srgbClr val="4472C4">
                  <a:alpha val="72156"/>
                </a:srgbClr>
              </a:gs>
            </a:gsLst>
            <a:lin ang="3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69" name="PlaceHolder 1"/>
          <p:cNvSpPr>
            <a:spLocks noGrp="1"/>
          </p:cNvSpPr>
          <p:nvPr>
            <p:ph type="title"/>
          </p:nvPr>
        </p:nvSpPr>
        <p:spPr>
          <a:xfrm>
            <a:off x="699840" y="288360"/>
            <a:ext cx="10044000" cy="9770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3100" b="0" strike="noStrike" spc="-1">
                <a:solidFill>
                  <a:srgbClr val="FFFFFF"/>
                </a:solidFill>
                <a:latin typeface="Calibri Light"/>
              </a:rPr>
              <a:t>Classificatore su nuovo kernel – Validation curves - C</a:t>
            </a:r>
            <a:endParaRPr lang="it-IT" sz="31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570" name="Gruppo 27"/>
          <p:cNvGrpSpPr/>
          <p:nvPr/>
        </p:nvGrpSpPr>
        <p:grpSpPr>
          <a:xfrm>
            <a:off x="102960" y="2388600"/>
            <a:ext cx="11985840" cy="3053880"/>
            <a:chOff x="102960" y="2388600"/>
            <a:chExt cx="11985840" cy="3053880"/>
          </a:xfrm>
        </p:grpSpPr>
        <p:pic>
          <p:nvPicPr>
            <p:cNvPr id="571" name="Immagine 14" descr="Immagine che contiene testo, schermat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102960" y="2388600"/>
              <a:ext cx="3737160" cy="30538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72" name="Immagine 18" descr="Immagine che contiene testo, schermata, Diagramma, line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4227480" y="2388600"/>
              <a:ext cx="3737160" cy="30538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73" name="Immagine 25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8351640" y="2388600"/>
              <a:ext cx="3737160" cy="3053880"/>
            </a:xfrm>
            <a:prstGeom prst="rect">
              <a:avLst/>
            </a:prstGeom>
            <a:ln w="0">
              <a:noFill/>
            </a:ln>
          </p:spPr>
        </p:pic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4" name="Rectangle 32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75" name="Rectangle 34"/>
          <p:cNvSpPr/>
          <p:nvPr/>
        </p:nvSpPr>
        <p:spPr>
          <a:xfrm rot="10800000" flipH="1">
            <a:off x="360" y="360"/>
            <a:ext cx="12191760" cy="1575720"/>
          </a:xfrm>
          <a:prstGeom prst="rect">
            <a:avLst/>
          </a:prstGeom>
          <a:gradFill rotWithShape="0">
            <a:gsLst>
              <a:gs pos="0">
                <a:srgbClr val="000000">
                  <a:alpha val="96078"/>
                </a:srgbClr>
              </a:gs>
              <a:gs pos="100000">
                <a:srgbClr val="2F5597"/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76" name="Rectangle 36"/>
          <p:cNvSpPr/>
          <p:nvPr/>
        </p:nvSpPr>
        <p:spPr>
          <a:xfrm rot="16200000">
            <a:off x="5306040" y="-5310000"/>
            <a:ext cx="1579680" cy="12191760"/>
          </a:xfrm>
          <a:prstGeom prst="rect">
            <a:avLst/>
          </a:prstGeom>
          <a:gradFill rotWithShape="0">
            <a:gsLst>
              <a:gs pos="0">
                <a:srgbClr val="4472C4">
                  <a:alpha val="0"/>
                </a:srgbClr>
              </a:gs>
              <a:gs pos="100000">
                <a:srgbClr val="000000">
                  <a:alpha val="74117"/>
                </a:srgbClr>
              </a:gs>
            </a:gsLst>
            <a:lin ang="6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77" name="Rectangle 38"/>
          <p:cNvSpPr/>
          <p:nvPr/>
        </p:nvSpPr>
        <p:spPr>
          <a:xfrm>
            <a:off x="3825360" y="0"/>
            <a:ext cx="4303080" cy="1575000"/>
          </a:xfrm>
          <a:prstGeom prst="rect">
            <a:avLst/>
          </a:prstGeom>
          <a:gradFill rotWithShape="0">
            <a:gsLst>
              <a:gs pos="26000">
                <a:srgbClr val="203864">
                  <a:alpha val="0"/>
                </a:srgbClr>
              </a:gs>
              <a:gs pos="100000">
                <a:srgbClr val="4472C4">
                  <a:alpha val="72156"/>
                </a:srgbClr>
              </a:gs>
            </a:gsLst>
            <a:lin ang="3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78" name="PlaceHolder 1"/>
          <p:cNvSpPr>
            <a:spLocks noGrp="1"/>
          </p:cNvSpPr>
          <p:nvPr>
            <p:ph type="title"/>
          </p:nvPr>
        </p:nvSpPr>
        <p:spPr>
          <a:xfrm>
            <a:off x="699840" y="288360"/>
            <a:ext cx="10109520" cy="9770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3100" b="0" strike="noStrike" spc="-1">
                <a:solidFill>
                  <a:srgbClr val="FFFFFF"/>
                </a:solidFill>
                <a:latin typeface="Calibri Light"/>
              </a:rPr>
              <a:t>Classificatore su nuovo kernel – Validation curve - Gamma</a:t>
            </a:r>
            <a:endParaRPr lang="it-IT" sz="31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579" name="Gruppo 28"/>
          <p:cNvGrpSpPr/>
          <p:nvPr/>
        </p:nvGrpSpPr>
        <p:grpSpPr>
          <a:xfrm>
            <a:off x="173520" y="2475720"/>
            <a:ext cx="11844360" cy="3173760"/>
            <a:chOff x="173520" y="2475720"/>
            <a:chExt cx="11844360" cy="3173760"/>
          </a:xfrm>
        </p:grpSpPr>
        <p:pic>
          <p:nvPicPr>
            <p:cNvPr id="580" name="Immagine 19" descr="Immagine che contiene testo, schermata, diagramma, line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173520" y="2475720"/>
              <a:ext cx="3692880" cy="3173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81" name="Immagine 23" descr="Immagine che contiene testo, diagramma, schermata, line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4249440" y="2475720"/>
              <a:ext cx="3692880" cy="3173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82" name="Immagine 27" descr="Immagine che contiene testo, Diagramma, diagramma, line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8325000" y="2475720"/>
              <a:ext cx="3692880" cy="3173760"/>
            </a:xfrm>
            <a:prstGeom prst="rect">
              <a:avLst/>
            </a:prstGeom>
            <a:ln w="0">
              <a:noFill/>
            </a:ln>
          </p:spPr>
        </p:pic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3" name="Rectangle 20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584" name="Group 22"/>
          <p:cNvGrpSpPr/>
          <p:nvPr/>
        </p:nvGrpSpPr>
        <p:grpSpPr>
          <a:xfrm>
            <a:off x="0" y="0"/>
            <a:ext cx="12192120" cy="1576440"/>
            <a:chOff x="0" y="0"/>
            <a:chExt cx="12192120" cy="1576440"/>
          </a:xfrm>
        </p:grpSpPr>
        <p:sp>
          <p:nvSpPr>
            <p:cNvPr id="585" name="Rectangle 23"/>
            <p:cNvSpPr/>
            <p:nvPr/>
          </p:nvSpPr>
          <p:spPr>
            <a:xfrm rot="10800000" flipH="1">
              <a:off x="360" y="360"/>
              <a:ext cx="12191760" cy="1575720"/>
            </a:xfrm>
            <a:prstGeom prst="rect">
              <a:avLst/>
            </a:prstGeom>
            <a:gradFill rotWithShape="0">
              <a:gsLst>
                <a:gs pos="0">
                  <a:srgbClr val="000000">
                    <a:alpha val="96078"/>
                  </a:srgbClr>
                </a:gs>
                <a:gs pos="100000">
                  <a:srgbClr val="2F5597"/>
                </a:gs>
              </a:gsLst>
              <a:lin ang="132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41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86" name="Rectangle 24"/>
            <p:cNvSpPr/>
            <p:nvPr/>
          </p:nvSpPr>
          <p:spPr>
            <a:xfrm rot="16200000">
              <a:off x="5307840" y="-5307120"/>
              <a:ext cx="1576080" cy="12191760"/>
            </a:xfrm>
            <a:prstGeom prst="rect">
              <a:avLst/>
            </a:prstGeom>
            <a:gradFill rotWithShape="0">
              <a:gsLst>
                <a:gs pos="0">
                  <a:srgbClr val="4472C4">
                    <a:alpha val="0"/>
                  </a:srgbClr>
                </a:gs>
                <a:gs pos="100000">
                  <a:srgbClr val="000000">
                    <a:alpha val="74117"/>
                  </a:srgbClr>
                </a:gs>
              </a:gsLst>
              <a:lin ang="60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41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87" name="Rectangle 25"/>
            <p:cNvSpPr/>
            <p:nvPr/>
          </p:nvSpPr>
          <p:spPr>
            <a:xfrm>
              <a:off x="3825360" y="0"/>
              <a:ext cx="4303080" cy="1575000"/>
            </a:xfrm>
            <a:prstGeom prst="rect">
              <a:avLst/>
            </a:prstGeom>
            <a:gradFill rotWithShape="0">
              <a:gsLst>
                <a:gs pos="26000">
                  <a:srgbClr val="203864">
                    <a:alpha val="0"/>
                  </a:srgbClr>
                </a:gs>
                <a:gs pos="100000">
                  <a:srgbClr val="4472C4">
                    <a:alpha val="17254"/>
                  </a:srgbClr>
                </a:gs>
              </a:gsLst>
              <a:lin ang="36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41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588" name="PlaceHolder 1"/>
          <p:cNvSpPr>
            <a:spLocks noGrp="1"/>
          </p:cNvSpPr>
          <p:nvPr>
            <p:ph type="title"/>
          </p:nvPr>
        </p:nvSpPr>
        <p:spPr>
          <a:xfrm>
            <a:off x="226440" y="407520"/>
            <a:ext cx="10868760" cy="833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Classificatore su TreeEditDistance– Validation curves - C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589" name="Gruppo 2"/>
          <p:cNvGrpSpPr/>
          <p:nvPr/>
        </p:nvGrpSpPr>
        <p:grpSpPr>
          <a:xfrm>
            <a:off x="327960" y="2379960"/>
            <a:ext cx="11863800" cy="3280320"/>
            <a:chOff x="327960" y="2379960"/>
            <a:chExt cx="11863800" cy="3280320"/>
          </a:xfrm>
        </p:grpSpPr>
        <p:pic>
          <p:nvPicPr>
            <p:cNvPr id="590" name="Immagine 3" descr="Immagine che contiene testo, schermata, diagramm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327960" y="2379960"/>
              <a:ext cx="3699000" cy="3280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91" name="Immagine 5" descr="Immagine che contiene testo, schermata, Diagramm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4410360" y="2379960"/>
              <a:ext cx="3699000" cy="3280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92" name="Immagine 7" descr="Immagine che contiene testo, diagramm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8492760" y="2379960"/>
              <a:ext cx="3699000" cy="3280320"/>
            </a:xfrm>
            <a:prstGeom prst="rect">
              <a:avLst/>
            </a:prstGeom>
            <a:ln w="0"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07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08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09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Motivation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 rot="21593400">
            <a:off x="898560" y="1450440"/>
            <a:ext cx="10800000" cy="12603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Creazione automatica di test per applicazioni web.</a:t>
            </a: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Come avviene?</a:t>
            </a:r>
          </a:p>
        </p:txBody>
      </p:sp>
      <p:pic>
        <p:nvPicPr>
          <p:cNvPr id="112" name="Immagine 111"/>
          <p:cNvPicPr/>
          <p:nvPr/>
        </p:nvPicPr>
        <p:blipFill>
          <a:blip r:embed="rId2"/>
          <a:stretch/>
        </p:blipFill>
        <p:spPr>
          <a:xfrm>
            <a:off x="2700000" y="2700000"/>
            <a:ext cx="928440" cy="882000"/>
          </a:xfrm>
          <a:prstGeom prst="rect">
            <a:avLst/>
          </a:prstGeom>
          <a:ln w="0">
            <a:noFill/>
          </a:ln>
        </p:spPr>
      </p:pic>
      <p:sp>
        <p:nvSpPr>
          <p:cNvPr id="113" name="Freccia destra 112"/>
          <p:cNvSpPr/>
          <p:nvPr/>
        </p:nvSpPr>
        <p:spPr>
          <a:xfrm>
            <a:off x="1800000" y="3420000"/>
            <a:ext cx="3240000" cy="720000"/>
          </a:xfrm>
          <a:prstGeom prst="rightArrow">
            <a:avLst>
              <a:gd name="adj1" fmla="val 50000"/>
              <a:gd name="adj2" fmla="val 112500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FFFFFF"/>
                </a:solidFill>
                <a:latin typeface="Arial"/>
              </a:rPr>
              <a:t>Crawling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" name="Immagine 113"/>
          <p:cNvPicPr/>
          <p:nvPr/>
        </p:nvPicPr>
        <p:blipFill>
          <a:blip r:embed="rId3"/>
          <a:stretch/>
        </p:blipFill>
        <p:spPr>
          <a:xfrm>
            <a:off x="5220000" y="3060000"/>
            <a:ext cx="721440" cy="699120"/>
          </a:xfrm>
          <a:prstGeom prst="rect">
            <a:avLst/>
          </a:prstGeom>
          <a:ln w="0">
            <a:noFill/>
          </a:ln>
        </p:spPr>
      </p:pic>
      <p:pic>
        <p:nvPicPr>
          <p:cNvPr id="115" name="Immagine 114"/>
          <p:cNvPicPr/>
          <p:nvPr/>
        </p:nvPicPr>
        <p:blipFill>
          <a:blip r:embed="rId3"/>
          <a:stretch/>
        </p:blipFill>
        <p:spPr>
          <a:xfrm>
            <a:off x="5941440" y="3060000"/>
            <a:ext cx="721440" cy="699120"/>
          </a:xfrm>
          <a:prstGeom prst="rect">
            <a:avLst/>
          </a:prstGeom>
          <a:ln w="0">
            <a:noFill/>
          </a:ln>
        </p:spPr>
      </p:pic>
      <p:pic>
        <p:nvPicPr>
          <p:cNvPr id="116" name="Immagine 115"/>
          <p:cNvPicPr/>
          <p:nvPr/>
        </p:nvPicPr>
        <p:blipFill>
          <a:blip r:embed="rId3"/>
          <a:stretch/>
        </p:blipFill>
        <p:spPr>
          <a:xfrm>
            <a:off x="5942880" y="3780000"/>
            <a:ext cx="721440" cy="699120"/>
          </a:xfrm>
          <a:prstGeom prst="rect">
            <a:avLst/>
          </a:prstGeom>
          <a:ln w="0">
            <a:noFill/>
          </a:ln>
        </p:spPr>
      </p:pic>
      <p:pic>
        <p:nvPicPr>
          <p:cNvPr id="117" name="Immagine 116"/>
          <p:cNvPicPr/>
          <p:nvPr/>
        </p:nvPicPr>
        <p:blipFill>
          <a:blip r:embed="rId3"/>
          <a:stretch/>
        </p:blipFill>
        <p:spPr>
          <a:xfrm>
            <a:off x="5221440" y="3780000"/>
            <a:ext cx="721440" cy="699120"/>
          </a:xfrm>
          <a:prstGeom prst="rect">
            <a:avLst/>
          </a:prstGeom>
          <a:ln w="0">
            <a:noFill/>
          </a:ln>
        </p:spPr>
      </p:pic>
      <p:pic>
        <p:nvPicPr>
          <p:cNvPr id="118" name="Immagine 117"/>
          <p:cNvPicPr/>
          <p:nvPr/>
        </p:nvPicPr>
        <p:blipFill>
          <a:blip r:embed="rId4"/>
          <a:stretch/>
        </p:blipFill>
        <p:spPr>
          <a:xfrm>
            <a:off x="10080000" y="2859120"/>
            <a:ext cx="1620000" cy="1620000"/>
          </a:xfrm>
          <a:prstGeom prst="rect">
            <a:avLst/>
          </a:prstGeom>
          <a:ln w="0">
            <a:noFill/>
          </a:ln>
        </p:spPr>
      </p:pic>
      <p:sp>
        <p:nvSpPr>
          <p:cNvPr id="119" name="CasellaDiTesto 118"/>
          <p:cNvSpPr txBox="1"/>
          <p:nvPr/>
        </p:nvSpPr>
        <p:spPr>
          <a:xfrm>
            <a:off x="5224320" y="4416840"/>
            <a:ext cx="144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Web pages</a:t>
            </a:r>
          </a:p>
          <a:p>
            <a:pPr algn="ctr"/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(states)</a:t>
            </a:r>
          </a:p>
        </p:txBody>
      </p:sp>
      <p:sp>
        <p:nvSpPr>
          <p:cNvPr id="120" name="CasellaDiTesto 119"/>
          <p:cNvSpPr txBox="1"/>
          <p:nvPr/>
        </p:nvSpPr>
        <p:spPr>
          <a:xfrm>
            <a:off x="10080000" y="4479120"/>
            <a:ext cx="1620000" cy="360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Test methods</a:t>
            </a:r>
          </a:p>
        </p:txBody>
      </p:sp>
      <p:sp>
        <p:nvSpPr>
          <p:cNvPr id="121" name="Freccia giù 120"/>
          <p:cNvSpPr/>
          <p:nvPr/>
        </p:nvSpPr>
        <p:spPr>
          <a:xfrm>
            <a:off x="5760000" y="5019120"/>
            <a:ext cx="360000" cy="540000"/>
          </a:xfrm>
          <a:prstGeom prst="downArrow">
            <a:avLst>
              <a:gd name="adj1" fmla="val 50000"/>
              <a:gd name="adj2" fmla="val 37500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CasellaDiTesto 121"/>
          <p:cNvSpPr txBox="1"/>
          <p:nvPr/>
        </p:nvSpPr>
        <p:spPr>
          <a:xfrm>
            <a:off x="5040000" y="5580000"/>
            <a:ext cx="180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Any change in the DOM</a:t>
            </a:r>
          </a:p>
        </p:txBody>
      </p:sp>
      <p:pic>
        <p:nvPicPr>
          <p:cNvPr id="123" name="Immagine 122"/>
          <p:cNvPicPr/>
          <p:nvPr/>
        </p:nvPicPr>
        <p:blipFill>
          <a:blip r:embed="rId5"/>
          <a:stretch/>
        </p:blipFill>
        <p:spPr>
          <a:xfrm rot="21590400">
            <a:off x="361800" y="3083040"/>
            <a:ext cx="1432080" cy="1432080"/>
          </a:xfrm>
          <a:prstGeom prst="rect">
            <a:avLst/>
          </a:prstGeom>
          <a:ln w="0">
            <a:noFill/>
          </a:ln>
        </p:spPr>
      </p:pic>
      <p:sp>
        <p:nvSpPr>
          <p:cNvPr id="124" name="Freccia destra 123"/>
          <p:cNvSpPr/>
          <p:nvPr/>
        </p:nvSpPr>
        <p:spPr>
          <a:xfrm>
            <a:off x="6840000" y="3420000"/>
            <a:ext cx="3240000" cy="720000"/>
          </a:xfrm>
          <a:prstGeom prst="rightArrow">
            <a:avLst>
              <a:gd name="adj1" fmla="val 50000"/>
              <a:gd name="adj2" fmla="val 112500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FFFFFF"/>
                </a:solidFill>
                <a:latin typeface="Arial"/>
              </a:rPr>
              <a:t>Generating tests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CasellaDiTesto 124"/>
          <p:cNvSpPr txBox="1"/>
          <p:nvPr/>
        </p:nvSpPr>
        <p:spPr>
          <a:xfrm>
            <a:off x="540000" y="4333680"/>
            <a:ext cx="108000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Web site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3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94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95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96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97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98" name="PlaceHolder 1"/>
          <p:cNvSpPr>
            <a:spLocks noGrp="1"/>
          </p:cNvSpPr>
          <p:nvPr>
            <p:ph type="title"/>
          </p:nvPr>
        </p:nvSpPr>
        <p:spPr>
          <a:xfrm>
            <a:off x="313560" y="294480"/>
            <a:ext cx="115210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C</a:t>
            </a: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lassificatore su TreeEditDistance– Validation curve - Gamma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599" name="Gruppo 3"/>
          <p:cNvGrpSpPr/>
          <p:nvPr/>
        </p:nvGrpSpPr>
        <p:grpSpPr>
          <a:xfrm>
            <a:off x="150840" y="2432160"/>
            <a:ext cx="11890080" cy="3315240"/>
            <a:chOff x="150840" y="2432160"/>
            <a:chExt cx="11890080" cy="3315240"/>
          </a:xfrm>
        </p:grpSpPr>
        <p:pic>
          <p:nvPicPr>
            <p:cNvPr id="600" name="Immagine 4" descr="Immagine che contiene testo, diagramma, Diagramma, line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150840" y="2432160"/>
              <a:ext cx="3707280" cy="3315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01" name="Immagine 5" descr="Immagine che contiene testo, diagramma, schermat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4242240" y="2432160"/>
              <a:ext cx="3707280" cy="3315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02" name="Immagine 6" descr="Immagine che contiene testo, diagramma, schermata, line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8333640" y="2432160"/>
              <a:ext cx="3707280" cy="3315240"/>
            </a:xfrm>
            <a:prstGeom prst="rect">
              <a:avLst/>
            </a:prstGeom>
            <a:ln w="0">
              <a:noFill/>
            </a:ln>
          </p:spPr>
        </p:pic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3" name="Rectangle 20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04" name="Rectangle 22"/>
          <p:cNvSpPr/>
          <p:nvPr/>
        </p:nvSpPr>
        <p:spPr>
          <a:xfrm rot="10800000" flipH="1">
            <a:off x="360" y="360"/>
            <a:ext cx="12191760" cy="1575720"/>
          </a:xfrm>
          <a:prstGeom prst="rect">
            <a:avLst/>
          </a:prstGeom>
          <a:gradFill rotWithShape="0">
            <a:gsLst>
              <a:gs pos="0">
                <a:srgbClr val="000000">
                  <a:alpha val="96078"/>
                </a:srgbClr>
              </a:gs>
              <a:gs pos="100000">
                <a:srgbClr val="2F5597"/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05" name="Rectangle 24"/>
          <p:cNvSpPr/>
          <p:nvPr/>
        </p:nvSpPr>
        <p:spPr>
          <a:xfrm rot="16200000">
            <a:off x="5306040" y="-5310000"/>
            <a:ext cx="1579680" cy="12191760"/>
          </a:xfrm>
          <a:prstGeom prst="rect">
            <a:avLst/>
          </a:prstGeom>
          <a:gradFill rotWithShape="0">
            <a:gsLst>
              <a:gs pos="0">
                <a:srgbClr val="4472C4">
                  <a:alpha val="0"/>
                </a:srgbClr>
              </a:gs>
              <a:gs pos="100000">
                <a:srgbClr val="000000">
                  <a:alpha val="74117"/>
                </a:srgbClr>
              </a:gs>
            </a:gsLst>
            <a:lin ang="6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06" name="Rectangle 26"/>
          <p:cNvSpPr/>
          <p:nvPr/>
        </p:nvSpPr>
        <p:spPr>
          <a:xfrm>
            <a:off x="3825360" y="0"/>
            <a:ext cx="4303080" cy="1575000"/>
          </a:xfrm>
          <a:prstGeom prst="rect">
            <a:avLst/>
          </a:prstGeom>
          <a:gradFill rotWithShape="0">
            <a:gsLst>
              <a:gs pos="26000">
                <a:srgbClr val="203864">
                  <a:alpha val="0"/>
                </a:srgbClr>
              </a:gs>
              <a:gs pos="100000">
                <a:srgbClr val="4472C4">
                  <a:alpha val="72156"/>
                </a:srgbClr>
              </a:gs>
            </a:gsLst>
            <a:lin ang="3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07" name="PlaceHolder 1"/>
          <p:cNvSpPr>
            <a:spLocks noGrp="1"/>
          </p:cNvSpPr>
          <p:nvPr>
            <p:ph type="title"/>
          </p:nvPr>
        </p:nvSpPr>
        <p:spPr>
          <a:xfrm>
            <a:off x="699840" y="288360"/>
            <a:ext cx="10589400" cy="9770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3100" b="0" strike="noStrike" spc="-1">
                <a:solidFill>
                  <a:srgbClr val="FFFFFF"/>
                </a:solidFill>
                <a:latin typeface="Calibri Light"/>
              </a:rPr>
              <a:t>Classificatore su nuovo kernel e attr alberi – Validation curves - C</a:t>
            </a:r>
            <a:endParaRPr lang="it-IT" sz="31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608" name="Gruppo 10"/>
          <p:cNvGrpSpPr/>
          <p:nvPr/>
        </p:nvGrpSpPr>
        <p:grpSpPr>
          <a:xfrm>
            <a:off x="206280" y="2595600"/>
            <a:ext cx="11778840" cy="3108240"/>
            <a:chOff x="206280" y="2595600"/>
            <a:chExt cx="11778840" cy="3108240"/>
          </a:xfrm>
        </p:grpSpPr>
        <p:pic>
          <p:nvPicPr>
            <p:cNvPr id="609" name="Immagine 5" descr="Immagine che contiene testo, diagramma, Diagramma, schermat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206280" y="2595600"/>
              <a:ext cx="3672360" cy="3108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10" name="Immagine 3" descr="Immagine che contiene testo, schermata, diagramm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4259520" y="2595600"/>
              <a:ext cx="3672360" cy="3108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11" name="Immagine 8" descr="Immagine che contiene testo, schermata, diagramm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8312760" y="2595600"/>
              <a:ext cx="3672360" cy="3108240"/>
            </a:xfrm>
            <a:prstGeom prst="rect">
              <a:avLst/>
            </a:prstGeom>
            <a:ln w="0">
              <a:noFill/>
            </a:ln>
          </p:spPr>
        </p:pic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2" name="Rectangle 2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13" name="Rectangle 29"/>
          <p:cNvSpPr/>
          <p:nvPr/>
        </p:nvSpPr>
        <p:spPr>
          <a:xfrm rot="10800000" flipH="1">
            <a:off x="360" y="360"/>
            <a:ext cx="12191760" cy="1575720"/>
          </a:xfrm>
          <a:prstGeom prst="rect">
            <a:avLst/>
          </a:prstGeom>
          <a:gradFill rotWithShape="0">
            <a:gsLst>
              <a:gs pos="0">
                <a:srgbClr val="000000">
                  <a:alpha val="96078"/>
                </a:srgbClr>
              </a:gs>
              <a:gs pos="100000">
                <a:srgbClr val="2F5597"/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14" name="Rectangle 31"/>
          <p:cNvSpPr/>
          <p:nvPr/>
        </p:nvSpPr>
        <p:spPr>
          <a:xfrm rot="16200000">
            <a:off x="5306040" y="-5310000"/>
            <a:ext cx="1579680" cy="12191760"/>
          </a:xfrm>
          <a:prstGeom prst="rect">
            <a:avLst/>
          </a:prstGeom>
          <a:gradFill rotWithShape="0">
            <a:gsLst>
              <a:gs pos="0">
                <a:srgbClr val="4472C4">
                  <a:alpha val="0"/>
                </a:srgbClr>
              </a:gs>
              <a:gs pos="100000">
                <a:srgbClr val="000000">
                  <a:alpha val="74117"/>
                </a:srgbClr>
              </a:gs>
            </a:gsLst>
            <a:lin ang="6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15" name="Rectangle 33"/>
          <p:cNvSpPr/>
          <p:nvPr/>
        </p:nvSpPr>
        <p:spPr>
          <a:xfrm>
            <a:off x="3825360" y="0"/>
            <a:ext cx="4303080" cy="1575000"/>
          </a:xfrm>
          <a:prstGeom prst="rect">
            <a:avLst/>
          </a:prstGeom>
          <a:gradFill rotWithShape="0">
            <a:gsLst>
              <a:gs pos="26000">
                <a:srgbClr val="203864">
                  <a:alpha val="0"/>
                </a:srgbClr>
              </a:gs>
              <a:gs pos="100000">
                <a:srgbClr val="4472C4">
                  <a:alpha val="72156"/>
                </a:srgbClr>
              </a:gs>
            </a:gsLst>
            <a:lin ang="3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699840" y="288360"/>
            <a:ext cx="11198160" cy="9770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3100" b="0" strike="noStrike" spc="-1">
                <a:solidFill>
                  <a:srgbClr val="FFFFFF"/>
                </a:solidFill>
                <a:latin typeface="Calibri Light"/>
              </a:rPr>
              <a:t>Classificatore su nuovo kernel e attr alberi – Validation curves Gamma</a:t>
            </a:r>
            <a:endParaRPr lang="it-IT" sz="31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617" name="Gruppo 23"/>
          <p:cNvGrpSpPr/>
          <p:nvPr/>
        </p:nvGrpSpPr>
        <p:grpSpPr>
          <a:xfrm>
            <a:off x="108360" y="2317320"/>
            <a:ext cx="11974680" cy="3130200"/>
            <a:chOff x="108360" y="2317320"/>
            <a:chExt cx="11974680" cy="3130200"/>
          </a:xfrm>
        </p:grpSpPr>
        <p:pic>
          <p:nvPicPr>
            <p:cNvPr id="618" name="Immagine 22" descr="Immagine che contiene testo, schermata, linea, diagramma&#10;&#10;Descrizione generata automaticamente"/>
            <p:cNvPicPr/>
            <p:nvPr/>
          </p:nvPicPr>
          <p:blipFill>
            <a:blip r:embed="rId2"/>
            <a:stretch/>
          </p:blipFill>
          <p:spPr>
            <a:xfrm>
              <a:off x="108360" y="2317320"/>
              <a:ext cx="3733560" cy="31302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19" name="Immagine 20" descr="Immagine che contiene testo, schermata, linea, Diagramma&#10;&#10;Descrizione generata automaticamente"/>
            <p:cNvPicPr/>
            <p:nvPr/>
          </p:nvPicPr>
          <p:blipFill>
            <a:blip r:embed="rId3"/>
            <a:stretch/>
          </p:blipFill>
          <p:spPr>
            <a:xfrm>
              <a:off x="4228920" y="2317320"/>
              <a:ext cx="3733560" cy="31302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20" name="Immagine 18" descr="Immagine che contiene testo, schermata, linea, Diagramma&#10;&#10;Descrizione generata automaticamente"/>
            <p:cNvPicPr/>
            <p:nvPr/>
          </p:nvPicPr>
          <p:blipFill>
            <a:blip r:embed="rId4"/>
            <a:stretch/>
          </p:blipFill>
          <p:spPr>
            <a:xfrm>
              <a:off x="8349480" y="2317320"/>
              <a:ext cx="3733560" cy="3130200"/>
            </a:xfrm>
            <a:prstGeom prst="rect">
              <a:avLst/>
            </a:prstGeom>
            <a:ln w="0">
              <a:noFill/>
            </a:ln>
          </p:spPr>
        </p:pic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1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22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23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24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25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26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2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--------------------VECCHI GRAFICI--------------------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7" name="PlaceHolder 2"/>
          <p:cNvSpPr>
            <a:spLocks noGrp="1"/>
          </p:cNvSpPr>
          <p:nvPr>
            <p:ph/>
          </p:nvPr>
        </p:nvSpPr>
        <p:spPr>
          <a:xfrm>
            <a:off x="1371600" y="2318040"/>
            <a:ext cx="9723600" cy="3683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it-IT" sz="1600" b="0" strike="noStrike" spc="-1">
                <a:solidFill>
                  <a:srgbClr val="FFFFFF"/>
                </a:solidFill>
                <a:latin typeface="Calibri"/>
              </a:rPr>
              <a:t>--------------------VEC -------------------- CHI GRAFICI--------------------</a:t>
            </a:r>
            <a:endParaRPr lang="it-IT" sz="1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8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29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30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31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32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33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Primo classificatore – Parametri usati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4" name="PlaceHolder 2"/>
          <p:cNvSpPr>
            <a:spLocks noGrp="1"/>
          </p:cNvSpPr>
          <p:nvPr>
            <p:ph/>
          </p:nvPr>
        </p:nvSpPr>
        <p:spPr>
          <a:xfrm>
            <a:off x="1371600" y="2318040"/>
            <a:ext cx="9723600" cy="3683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I parametri che si possono usare sono: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Similarità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 sugli attributi da noi definita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Numero nodi primo albero</a:t>
            </a: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Numero nodi secondo albero</a:t>
            </a: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Altezza primo albero</a:t>
            </a: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Altezza secondo albero</a:t>
            </a: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Average Branching Factor primo albero</a:t>
            </a: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Average Branching Factor secondo albero</a:t>
            </a: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5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36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37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38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39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40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2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Primo classificatore – Validation curves - C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641" name="Immagine 19" descr="Immagine che contiene testo, diagramma, linea, schermata&#10;&#10;Descrizione generata automaticamente"/>
          <p:cNvPicPr/>
          <p:nvPr/>
        </p:nvPicPr>
        <p:blipFill>
          <a:blip r:embed="rId2"/>
          <a:stretch/>
        </p:blipFill>
        <p:spPr>
          <a:xfrm>
            <a:off x="10080" y="2501280"/>
            <a:ext cx="4332960" cy="3249720"/>
          </a:xfrm>
          <a:prstGeom prst="rect">
            <a:avLst/>
          </a:prstGeom>
          <a:ln w="0">
            <a:noFill/>
          </a:ln>
        </p:spPr>
      </p:pic>
      <p:pic>
        <p:nvPicPr>
          <p:cNvPr id="642" name="Immagine 20" descr="Immagine che contiene testo, diagramma, linea, Diagramma&#10;&#10;Descrizione generata automaticamente"/>
          <p:cNvPicPr/>
          <p:nvPr/>
        </p:nvPicPr>
        <p:blipFill>
          <a:blip r:embed="rId3"/>
          <a:stretch/>
        </p:blipFill>
        <p:spPr>
          <a:xfrm>
            <a:off x="3934440" y="2501280"/>
            <a:ext cx="4332960" cy="3249720"/>
          </a:xfrm>
          <a:prstGeom prst="rect">
            <a:avLst/>
          </a:prstGeom>
          <a:ln w="0">
            <a:noFill/>
          </a:ln>
        </p:spPr>
      </p:pic>
      <p:pic>
        <p:nvPicPr>
          <p:cNvPr id="643" name="Immagine 21" descr="Immagine che contiene testo, schermata, diagramma, Diagramma&#10;&#10;Descrizione generata automaticamente"/>
          <p:cNvPicPr/>
          <p:nvPr/>
        </p:nvPicPr>
        <p:blipFill>
          <a:blip r:embed="rId4"/>
          <a:stretch/>
        </p:blipFill>
        <p:spPr>
          <a:xfrm>
            <a:off x="7858440" y="2501280"/>
            <a:ext cx="4332960" cy="32497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4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45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46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47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48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49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Primo classificatore – Validation curve - Gamma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0" name="CasellaDiTesto 2"/>
          <p:cNvSpPr/>
          <p:nvPr/>
        </p:nvSpPr>
        <p:spPr>
          <a:xfrm>
            <a:off x="620280" y="1622880"/>
            <a:ext cx="1033128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Validazione su parametro Gamma per SVC. 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Gamma rappresenta quanto più il classificatore prova a fare un fit esatto. Più è alto maggiore ci prova.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51" name="Immagine 12" descr="Immagine che contiene testo, schermata, Diagramma, diagramma&#10;&#10;Descrizione generata automaticamente"/>
          <p:cNvPicPr/>
          <p:nvPr/>
        </p:nvPicPr>
        <p:blipFill>
          <a:blip r:embed="rId2"/>
          <a:stretch/>
        </p:blipFill>
        <p:spPr>
          <a:xfrm>
            <a:off x="0" y="2602080"/>
            <a:ext cx="4316400" cy="3237120"/>
          </a:xfrm>
          <a:prstGeom prst="rect">
            <a:avLst/>
          </a:prstGeom>
          <a:ln w="0">
            <a:noFill/>
          </a:ln>
        </p:spPr>
      </p:pic>
      <p:pic>
        <p:nvPicPr>
          <p:cNvPr id="652" name="Immagine 14" descr="Immagine che contiene testo, schermata, Diagramma, diagramma&#10;&#10;Descrizione generata automaticamente"/>
          <p:cNvPicPr/>
          <p:nvPr/>
        </p:nvPicPr>
        <p:blipFill>
          <a:blip r:embed="rId3"/>
          <a:stretch/>
        </p:blipFill>
        <p:spPr>
          <a:xfrm>
            <a:off x="7875360" y="2608920"/>
            <a:ext cx="4316400" cy="3237120"/>
          </a:xfrm>
          <a:prstGeom prst="rect">
            <a:avLst/>
          </a:prstGeom>
          <a:ln w="0">
            <a:noFill/>
          </a:ln>
        </p:spPr>
      </p:pic>
      <p:pic>
        <p:nvPicPr>
          <p:cNvPr id="653" name="Immagine 16" descr="Immagine che contiene testo, schermata, diagramma, Diagramma&#10;&#10;Descrizione generata automaticamente"/>
          <p:cNvPicPr/>
          <p:nvPr/>
        </p:nvPicPr>
        <p:blipFill>
          <a:blip r:embed="rId4"/>
          <a:stretch/>
        </p:blipFill>
        <p:spPr>
          <a:xfrm>
            <a:off x="3937680" y="2608920"/>
            <a:ext cx="4126680" cy="3094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4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55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56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57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58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59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Primo classificatore - Results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0" name="CasellaDiTesto 4"/>
          <p:cNvSpPr/>
          <p:nvPr/>
        </p:nvSpPr>
        <p:spPr>
          <a:xfrm>
            <a:off x="997560" y="1840680"/>
            <a:ext cx="1002240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Execution time: 0:07:39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661" name="Tabella 5"/>
          <p:cNvGraphicFramePr/>
          <p:nvPr/>
        </p:nvGraphicFramePr>
        <p:xfrm>
          <a:off x="997560" y="2713320"/>
          <a:ext cx="10269720" cy="1112400"/>
        </p:xfrm>
        <a:graphic>
          <a:graphicData uri="http://schemas.openxmlformats.org/drawingml/2006/table">
            <a:tbl>
              <a:tblPr/>
              <a:tblGrid>
                <a:gridCol w="1711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C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Gamma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Accuracy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300" b="1" strike="noStrike" spc="-1">
                        <a:solidFill>
                          <a:schemeClr val="lt1"/>
                        </a:solidFill>
                        <a:latin typeface="Calibri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0.94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0.98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0.76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1e3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0.94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0.98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0.75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2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63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64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65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66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67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Secondo classificatore – Parametri usati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8" name="PlaceHolder 2"/>
          <p:cNvSpPr>
            <a:spLocks noGrp="1"/>
          </p:cNvSpPr>
          <p:nvPr>
            <p:ph/>
          </p:nvPr>
        </p:nvSpPr>
        <p:spPr>
          <a:xfrm>
            <a:off x="1371600" y="2318040"/>
            <a:ext cx="9723600" cy="3683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Un primo classificatore di prova sarà SVC per un problema di classificazione multiclass.</a:t>
            </a: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I parametri che si possono usare sono: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Similarità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 sugli attributi da noi definita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RTED.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Sequenza di costo minimo di operazioni che modificano nodi che trasformano un DOM in un altro.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1600" b="0" strike="noStrike" spc="-1">
                <a:solidFill>
                  <a:srgbClr val="000000"/>
                </a:solidFill>
                <a:latin typeface="Calibri"/>
              </a:rPr>
              <a:t>Magari può essere utile sapere quante operazioni mi servono per trasformare un DOM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Levenshtein.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Minimo numero di modifiche di un singolo carattere necessarie per trasformare una stringa in un’altra.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1600" b="0" strike="noStrike" spc="-1">
                <a:solidFill>
                  <a:srgbClr val="000000"/>
                </a:solidFill>
                <a:latin typeface="Calibri"/>
              </a:rPr>
              <a:t>Può essere utile per quelle pagine in cui cambiano solo pochi caratteri (tipo una stringa) , ma è difficile capire se hanno stessa funzionalità o meno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1600" b="0" strike="noStrike" spc="-1">
                <a:solidFill>
                  <a:srgbClr val="000000"/>
                </a:solidFill>
                <a:latin typeface="Calibri"/>
              </a:rPr>
              <a:t>Potrebbe vedere dom diversi solo per una stringa? (tipo Admin-User)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9" name="Rectangle 20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670" name="Group 22"/>
          <p:cNvGrpSpPr/>
          <p:nvPr/>
        </p:nvGrpSpPr>
        <p:grpSpPr>
          <a:xfrm>
            <a:off x="0" y="0"/>
            <a:ext cx="12192120" cy="1576440"/>
            <a:chOff x="0" y="0"/>
            <a:chExt cx="12192120" cy="1576440"/>
          </a:xfrm>
        </p:grpSpPr>
        <p:sp>
          <p:nvSpPr>
            <p:cNvPr id="671" name="Rectangle 23"/>
            <p:cNvSpPr/>
            <p:nvPr/>
          </p:nvSpPr>
          <p:spPr>
            <a:xfrm rot="10800000" flipH="1">
              <a:off x="360" y="360"/>
              <a:ext cx="12191760" cy="1575720"/>
            </a:xfrm>
            <a:prstGeom prst="rect">
              <a:avLst/>
            </a:prstGeom>
            <a:gradFill rotWithShape="0">
              <a:gsLst>
                <a:gs pos="0">
                  <a:srgbClr val="000000">
                    <a:alpha val="96078"/>
                  </a:srgbClr>
                </a:gs>
                <a:gs pos="100000">
                  <a:srgbClr val="2F5597"/>
                </a:gs>
              </a:gsLst>
              <a:lin ang="132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41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672" name="Rectangle 24"/>
            <p:cNvSpPr/>
            <p:nvPr/>
          </p:nvSpPr>
          <p:spPr>
            <a:xfrm rot="16200000">
              <a:off x="5307840" y="-5307120"/>
              <a:ext cx="1576080" cy="12191760"/>
            </a:xfrm>
            <a:prstGeom prst="rect">
              <a:avLst/>
            </a:prstGeom>
            <a:gradFill rotWithShape="0">
              <a:gsLst>
                <a:gs pos="0">
                  <a:srgbClr val="4472C4">
                    <a:alpha val="0"/>
                  </a:srgbClr>
                </a:gs>
                <a:gs pos="100000">
                  <a:srgbClr val="000000">
                    <a:alpha val="74117"/>
                  </a:srgbClr>
                </a:gs>
              </a:gsLst>
              <a:lin ang="60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41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673" name="Rectangle 25"/>
            <p:cNvSpPr/>
            <p:nvPr/>
          </p:nvSpPr>
          <p:spPr>
            <a:xfrm>
              <a:off x="3825360" y="0"/>
              <a:ext cx="4303080" cy="1575000"/>
            </a:xfrm>
            <a:prstGeom prst="rect">
              <a:avLst/>
            </a:prstGeom>
            <a:gradFill rotWithShape="0">
              <a:gsLst>
                <a:gs pos="26000">
                  <a:srgbClr val="203864">
                    <a:alpha val="0"/>
                  </a:srgbClr>
                </a:gs>
                <a:gs pos="100000">
                  <a:srgbClr val="4472C4">
                    <a:alpha val="17254"/>
                  </a:srgbClr>
                </a:gs>
              </a:gsLst>
              <a:lin ang="36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41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674" name="PlaceHolder 1"/>
          <p:cNvSpPr>
            <a:spLocks noGrp="1"/>
          </p:cNvSpPr>
          <p:nvPr>
            <p:ph type="title"/>
          </p:nvPr>
        </p:nvSpPr>
        <p:spPr>
          <a:xfrm>
            <a:off x="1371600" y="407520"/>
            <a:ext cx="9723600" cy="833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Secondo classificatore – Validation curves - C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675" name="Immagine 6" descr="Immagine che contiene testo, diagramma, linea, schermata&#10;&#10;Descrizione generata automaticamente"/>
          <p:cNvPicPr/>
          <p:nvPr/>
        </p:nvPicPr>
        <p:blipFill>
          <a:blip r:embed="rId2"/>
          <a:stretch/>
        </p:blipFill>
        <p:spPr>
          <a:xfrm>
            <a:off x="4039560" y="2333880"/>
            <a:ext cx="4002120" cy="3001680"/>
          </a:xfrm>
          <a:prstGeom prst="rect">
            <a:avLst/>
          </a:prstGeom>
          <a:ln w="0">
            <a:noFill/>
          </a:ln>
        </p:spPr>
      </p:pic>
      <p:pic>
        <p:nvPicPr>
          <p:cNvPr id="676" name="Immagine 4" descr="Immagine che contiene testo, diagramma, linea, schermata&#10;&#10;Descrizione generata automaticamente"/>
          <p:cNvPicPr/>
          <p:nvPr/>
        </p:nvPicPr>
        <p:blipFill>
          <a:blip r:embed="rId3"/>
          <a:stretch/>
        </p:blipFill>
        <p:spPr>
          <a:xfrm>
            <a:off x="0" y="2333880"/>
            <a:ext cx="4002120" cy="3001680"/>
          </a:xfrm>
          <a:prstGeom prst="rect">
            <a:avLst/>
          </a:prstGeom>
          <a:ln w="0">
            <a:noFill/>
          </a:ln>
        </p:spPr>
      </p:pic>
      <p:pic>
        <p:nvPicPr>
          <p:cNvPr id="677" name="Immagine 10" descr="Immagine che contiene testo, diagramma, linea, Diagramma&#10;&#10;Descrizione generata automaticamente"/>
          <p:cNvPicPr/>
          <p:nvPr/>
        </p:nvPicPr>
        <p:blipFill>
          <a:blip r:embed="rId4"/>
          <a:stretch/>
        </p:blipFill>
        <p:spPr>
          <a:xfrm>
            <a:off x="8079480" y="2348280"/>
            <a:ext cx="4002120" cy="30016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2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27" name="Rectangle 3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28" name="Rectangle 4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29" name="Rectangle 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Problem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 rot="21593400">
            <a:off x="718560" y="1810440"/>
            <a:ext cx="10800000" cy="12603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2000" lnSpcReduction="10000"/>
          </a:bodyPr>
          <a:lstStyle/>
          <a:p>
            <a:pPr marL="397440" indent="-29808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The number of states can be quite high.</a:t>
            </a:r>
          </a:p>
          <a:p>
            <a:pPr marL="397440" indent="-29808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Calibri"/>
              </a:rPr>
              <a:t>For the characteristics of a website, there is a high probability of many redundant tests.</a:t>
            </a:r>
          </a:p>
        </p:txBody>
      </p:sp>
      <p:pic>
        <p:nvPicPr>
          <p:cNvPr id="132" name="Immagine 131"/>
          <p:cNvPicPr/>
          <p:nvPr/>
        </p:nvPicPr>
        <p:blipFill>
          <a:blip r:embed="rId2"/>
          <a:stretch/>
        </p:blipFill>
        <p:spPr>
          <a:xfrm>
            <a:off x="3060000" y="3420000"/>
            <a:ext cx="5760000" cy="2574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8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79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80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81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82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83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Secondo</a:t>
            </a: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 classificatore – Validation curve - Gamma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4" name="CasellaDiTesto 2"/>
          <p:cNvSpPr/>
          <p:nvPr/>
        </p:nvSpPr>
        <p:spPr>
          <a:xfrm>
            <a:off x="620280" y="1622880"/>
            <a:ext cx="1033128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Validazione su parametro Gamma per SVC. 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Gamma rappresenta quanto più il classificatore prova a fare un fit esatto. Più è alto maggiore ci prova.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85" name="Immagine 21" descr="Immagine che contiene testo, diagramma, linea, schermata&#10;&#10;Descrizione generata automaticamente"/>
          <p:cNvPicPr/>
          <p:nvPr/>
        </p:nvPicPr>
        <p:blipFill>
          <a:blip r:embed="rId2"/>
          <a:stretch/>
        </p:blipFill>
        <p:spPr>
          <a:xfrm>
            <a:off x="0" y="2508480"/>
            <a:ext cx="4255200" cy="3191400"/>
          </a:xfrm>
          <a:prstGeom prst="rect">
            <a:avLst/>
          </a:prstGeom>
          <a:ln w="0">
            <a:noFill/>
          </a:ln>
        </p:spPr>
      </p:pic>
      <p:pic>
        <p:nvPicPr>
          <p:cNvPr id="686" name="Immagine 23" descr="Immagine che contiene testo, diagramma, linea, Diagramma&#10;&#10;Descrizione generata automaticamente"/>
          <p:cNvPicPr/>
          <p:nvPr/>
        </p:nvPicPr>
        <p:blipFill>
          <a:blip r:embed="rId3"/>
          <a:stretch/>
        </p:blipFill>
        <p:spPr>
          <a:xfrm>
            <a:off x="3849480" y="2508480"/>
            <a:ext cx="4255200" cy="3191400"/>
          </a:xfrm>
          <a:prstGeom prst="rect">
            <a:avLst/>
          </a:prstGeom>
          <a:ln w="0">
            <a:noFill/>
          </a:ln>
        </p:spPr>
      </p:pic>
      <p:pic>
        <p:nvPicPr>
          <p:cNvPr id="687" name="Immagine 25" descr="Immagine che contiene testo, diagramma, Diagramma, schermata&#10;&#10;Descrizione generata automaticamente"/>
          <p:cNvPicPr/>
          <p:nvPr/>
        </p:nvPicPr>
        <p:blipFill>
          <a:blip r:embed="rId4"/>
          <a:stretch/>
        </p:blipFill>
        <p:spPr>
          <a:xfrm>
            <a:off x="7894080" y="2508480"/>
            <a:ext cx="4255200" cy="3191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8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89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90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91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92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93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Secondo</a:t>
            </a: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 classificatore - Results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694" name="Tabella 5"/>
          <p:cNvGraphicFramePr/>
          <p:nvPr/>
        </p:nvGraphicFramePr>
        <p:xfrm>
          <a:off x="997560" y="2713320"/>
          <a:ext cx="10269720" cy="1483200"/>
        </p:xfrm>
        <a:graphic>
          <a:graphicData uri="http://schemas.openxmlformats.org/drawingml/2006/table">
            <a:tbl>
              <a:tblPr/>
              <a:tblGrid>
                <a:gridCol w="1711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C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Gamma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Accuracy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300" b="1" strike="noStrike" spc="-1">
                        <a:solidFill>
                          <a:schemeClr val="lt1"/>
                        </a:solidFill>
                        <a:latin typeface="Calibri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0.96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0.97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0.86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8e2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0.89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Balanced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1e-1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1e-1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0.77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0.96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0.03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5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96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97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98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99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00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Secondo classificatore – Parametri usati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1" name="PlaceHolder 2"/>
          <p:cNvSpPr>
            <a:spLocks noGrp="1"/>
          </p:cNvSpPr>
          <p:nvPr>
            <p:ph/>
          </p:nvPr>
        </p:nvSpPr>
        <p:spPr>
          <a:xfrm>
            <a:off x="1371600" y="2318040"/>
            <a:ext cx="9723600" cy="3683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2500" lnSpcReduction="20000"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Un primo classificatore di prova sarà SVC per un problema di classificazione multiclass.</a:t>
            </a: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I parametri che si possono usare sono:</a:t>
            </a:r>
          </a:p>
          <a:p>
            <a:pPr marL="209880" indent="-209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Similarità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 sugli attributi da noi definita</a:t>
            </a:r>
          </a:p>
          <a:p>
            <a:pPr marL="209880" indent="-209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DOM_SIMHASH</a:t>
            </a:r>
          </a:p>
          <a:p>
            <a:pPr marL="209880" indent="-209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DOM_ContentHash</a:t>
            </a:r>
          </a:p>
          <a:p>
            <a:pPr marL="209880" indent="-209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RTED.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Sequenza di costo minimo di operazioni che modificano nodi che trasformano un DOM in un altro.</a:t>
            </a:r>
          </a:p>
          <a:p>
            <a:pPr marL="630000" lvl="1" indent="-209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1600" b="0" strike="noStrike" spc="-1">
                <a:solidFill>
                  <a:srgbClr val="000000"/>
                </a:solidFill>
                <a:latin typeface="Calibri"/>
              </a:rPr>
              <a:t>Magari può essere utile sapere quante operazioni mi servono per trasformare un DOM</a:t>
            </a:r>
          </a:p>
          <a:p>
            <a:pPr marL="209880" indent="-209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000" b="1" strike="noStrike" spc="-1">
                <a:solidFill>
                  <a:srgbClr val="000000"/>
                </a:solidFill>
                <a:latin typeface="Calibri"/>
              </a:rPr>
              <a:t>Levenshtein. 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Minimo numero di modifiche di un singolo carattere necessarie per trasformare una stringa in un’altra. </a:t>
            </a:r>
          </a:p>
          <a:p>
            <a:pPr marL="630000" lvl="1" indent="-209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1600" b="0" strike="noStrike" spc="-1">
                <a:solidFill>
                  <a:srgbClr val="000000"/>
                </a:solidFill>
                <a:latin typeface="Calibri"/>
              </a:rPr>
              <a:t>Può essere utile per quelle pagine in cui cambiano solo pochi caratteri (tipo una stringa) , ma è difficile capire se hanno stessa funzionalità o meno</a:t>
            </a:r>
          </a:p>
          <a:p>
            <a:pPr marL="630000" lvl="1" indent="-209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1600" b="0" strike="noStrike" spc="-1">
                <a:solidFill>
                  <a:srgbClr val="000000"/>
                </a:solidFill>
                <a:latin typeface="Calibri"/>
              </a:rPr>
              <a:t>Potrebbe vedere dom diversi solo per una stringa? (tipo Admin-User)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2" name="Rectangle 20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703" name="Group 22"/>
          <p:cNvGrpSpPr/>
          <p:nvPr/>
        </p:nvGrpSpPr>
        <p:grpSpPr>
          <a:xfrm>
            <a:off x="0" y="0"/>
            <a:ext cx="12192120" cy="1576440"/>
            <a:chOff x="0" y="0"/>
            <a:chExt cx="12192120" cy="1576440"/>
          </a:xfrm>
        </p:grpSpPr>
        <p:sp>
          <p:nvSpPr>
            <p:cNvPr id="704" name="Rectangle 23"/>
            <p:cNvSpPr/>
            <p:nvPr/>
          </p:nvSpPr>
          <p:spPr>
            <a:xfrm rot="10800000" flipH="1">
              <a:off x="360" y="360"/>
              <a:ext cx="12191760" cy="1575720"/>
            </a:xfrm>
            <a:prstGeom prst="rect">
              <a:avLst/>
            </a:prstGeom>
            <a:gradFill rotWithShape="0">
              <a:gsLst>
                <a:gs pos="0">
                  <a:srgbClr val="000000">
                    <a:alpha val="96078"/>
                  </a:srgbClr>
                </a:gs>
                <a:gs pos="100000">
                  <a:srgbClr val="2F5597"/>
                </a:gs>
              </a:gsLst>
              <a:lin ang="132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41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705" name="Rectangle 24"/>
            <p:cNvSpPr/>
            <p:nvPr/>
          </p:nvSpPr>
          <p:spPr>
            <a:xfrm rot="16200000">
              <a:off x="5307840" y="-5307120"/>
              <a:ext cx="1576080" cy="12191760"/>
            </a:xfrm>
            <a:prstGeom prst="rect">
              <a:avLst/>
            </a:prstGeom>
            <a:gradFill rotWithShape="0">
              <a:gsLst>
                <a:gs pos="0">
                  <a:srgbClr val="4472C4">
                    <a:alpha val="0"/>
                  </a:srgbClr>
                </a:gs>
                <a:gs pos="100000">
                  <a:srgbClr val="000000">
                    <a:alpha val="74117"/>
                  </a:srgbClr>
                </a:gs>
              </a:gsLst>
              <a:lin ang="60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41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706" name="Rectangle 25"/>
            <p:cNvSpPr/>
            <p:nvPr/>
          </p:nvSpPr>
          <p:spPr>
            <a:xfrm>
              <a:off x="3825360" y="0"/>
              <a:ext cx="4303080" cy="1575000"/>
            </a:xfrm>
            <a:prstGeom prst="rect">
              <a:avLst/>
            </a:prstGeom>
            <a:gradFill rotWithShape="0">
              <a:gsLst>
                <a:gs pos="26000">
                  <a:srgbClr val="203864">
                    <a:alpha val="0"/>
                  </a:srgbClr>
                </a:gs>
                <a:gs pos="100000">
                  <a:srgbClr val="4472C4">
                    <a:alpha val="17254"/>
                  </a:srgbClr>
                </a:gs>
              </a:gsLst>
              <a:lin ang="36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41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707" name="PlaceHolder 1"/>
          <p:cNvSpPr>
            <a:spLocks noGrp="1"/>
          </p:cNvSpPr>
          <p:nvPr>
            <p:ph type="title"/>
          </p:nvPr>
        </p:nvSpPr>
        <p:spPr>
          <a:xfrm>
            <a:off x="1371600" y="407520"/>
            <a:ext cx="9723600" cy="833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Terzo classificatore – Validation curves - C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708" name="Immagine 11" descr="Immagine che contiene testo, diagramma, linea, schermata&#10;&#10;Descrizione generata automaticamente"/>
          <p:cNvPicPr/>
          <p:nvPr/>
        </p:nvPicPr>
        <p:blipFill>
          <a:blip r:embed="rId2"/>
          <a:stretch/>
        </p:blipFill>
        <p:spPr>
          <a:xfrm>
            <a:off x="67320" y="2422800"/>
            <a:ext cx="4068720" cy="3051720"/>
          </a:xfrm>
          <a:prstGeom prst="rect">
            <a:avLst/>
          </a:prstGeom>
          <a:ln w="0">
            <a:noFill/>
          </a:ln>
        </p:spPr>
      </p:pic>
      <p:pic>
        <p:nvPicPr>
          <p:cNvPr id="709" name="Immagine 12" descr="Immagine che contiene testo, diagramma, Diagramma, linea&#10;&#10;Descrizione generata automaticamente"/>
          <p:cNvPicPr/>
          <p:nvPr/>
        </p:nvPicPr>
        <p:blipFill>
          <a:blip r:embed="rId3"/>
          <a:stretch/>
        </p:blipFill>
        <p:spPr>
          <a:xfrm>
            <a:off x="7850520" y="2421720"/>
            <a:ext cx="4068720" cy="3051720"/>
          </a:xfrm>
          <a:prstGeom prst="rect">
            <a:avLst/>
          </a:prstGeom>
          <a:ln w="0">
            <a:noFill/>
          </a:ln>
        </p:spPr>
      </p:pic>
      <p:pic>
        <p:nvPicPr>
          <p:cNvPr id="710" name="Immagine 13" descr="Immagine che contiene testo, diagramma, linea, Diagramma&#10;&#10;Descrizione generata automaticamente"/>
          <p:cNvPicPr/>
          <p:nvPr/>
        </p:nvPicPr>
        <p:blipFill>
          <a:blip r:embed="rId4"/>
          <a:stretch/>
        </p:blipFill>
        <p:spPr>
          <a:xfrm>
            <a:off x="3925440" y="2422800"/>
            <a:ext cx="4068720" cy="30517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1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12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13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14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15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16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Secondo</a:t>
            </a: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 classificatore – Validation curve - Gamma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7" name="CasellaDiTesto 2"/>
          <p:cNvSpPr/>
          <p:nvPr/>
        </p:nvSpPr>
        <p:spPr>
          <a:xfrm>
            <a:off x="620280" y="1622880"/>
            <a:ext cx="1033128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Validazione su parametro Gamma per SVC. 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Gamma rappresenta quanto più il classificatore prova a fare un fit esatto. Più è alto maggiore ci prova.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18" name="Immagine 12" descr="Immagine che contiene testo, diagramma, linea, Diagramma&#10;&#10;Descrizione generata automaticamente"/>
          <p:cNvPicPr/>
          <p:nvPr/>
        </p:nvPicPr>
        <p:blipFill>
          <a:blip r:embed="rId2"/>
          <a:stretch/>
        </p:blipFill>
        <p:spPr>
          <a:xfrm>
            <a:off x="89640" y="2682720"/>
            <a:ext cx="4318560" cy="3238920"/>
          </a:xfrm>
          <a:prstGeom prst="rect">
            <a:avLst/>
          </a:prstGeom>
          <a:ln w="0">
            <a:noFill/>
          </a:ln>
        </p:spPr>
      </p:pic>
      <p:pic>
        <p:nvPicPr>
          <p:cNvPr id="719" name="Immagine 14" descr="Immagine che contiene testo, diagramma, linea, Diagramma&#10;&#10;Descrizione generata automaticamente"/>
          <p:cNvPicPr/>
          <p:nvPr/>
        </p:nvPicPr>
        <p:blipFill>
          <a:blip r:embed="rId3"/>
          <a:stretch/>
        </p:blipFill>
        <p:spPr>
          <a:xfrm>
            <a:off x="3994560" y="2682720"/>
            <a:ext cx="4318560" cy="3238920"/>
          </a:xfrm>
          <a:prstGeom prst="rect">
            <a:avLst/>
          </a:prstGeom>
          <a:ln w="0">
            <a:noFill/>
          </a:ln>
        </p:spPr>
      </p:pic>
      <p:pic>
        <p:nvPicPr>
          <p:cNvPr id="720" name="Immagine 16" descr="Immagine che contiene testo, diagramma, Diagramma, linea&#10;&#10;Descrizione generata automaticamente"/>
          <p:cNvPicPr/>
          <p:nvPr/>
        </p:nvPicPr>
        <p:blipFill>
          <a:blip r:embed="rId4"/>
          <a:stretch/>
        </p:blipFill>
        <p:spPr>
          <a:xfrm>
            <a:off x="7899480" y="2682720"/>
            <a:ext cx="4318560" cy="323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1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22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23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24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25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26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Secondo</a:t>
            </a: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 classificatore - Results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727" name="Tabella 5"/>
          <p:cNvGraphicFramePr/>
          <p:nvPr/>
        </p:nvGraphicFramePr>
        <p:xfrm>
          <a:off x="997560" y="2713320"/>
          <a:ext cx="10269720" cy="1483200"/>
        </p:xfrm>
        <a:graphic>
          <a:graphicData uri="http://schemas.openxmlformats.org/drawingml/2006/table">
            <a:tbl>
              <a:tblPr/>
              <a:tblGrid>
                <a:gridCol w="1711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14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C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Gamma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Accuracy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300" b="1" strike="noStrike" spc="-1">
                        <a:solidFill>
                          <a:schemeClr val="lt1"/>
                        </a:solidFill>
                        <a:latin typeface="Calibri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0.93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0.97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0.69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Precision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0.91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0.88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Balanced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1e-1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1e-1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0.80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0.68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0.24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For recall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8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29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30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31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32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33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2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--------------------VECCHI GRAFICI--------------------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4" name="PlaceHolder 2"/>
          <p:cNvSpPr>
            <a:spLocks noGrp="1"/>
          </p:cNvSpPr>
          <p:nvPr>
            <p:ph/>
          </p:nvPr>
        </p:nvSpPr>
        <p:spPr>
          <a:xfrm>
            <a:off x="1371600" y="2318040"/>
            <a:ext cx="9723600" cy="3683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it-IT" sz="1600" b="0" strike="noStrike" spc="-1">
                <a:solidFill>
                  <a:srgbClr val="FFFFFF"/>
                </a:solidFill>
                <a:latin typeface="Calibri"/>
              </a:rPr>
              <a:t>--------------------VEC -------------------- CHI GRAFICI--------------------</a:t>
            </a:r>
            <a:endParaRPr lang="it-IT" sz="1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Calibri Light"/>
              </a:rPr>
              <a:t>-----------------------------------</a:t>
            </a:r>
            <a:endParaRPr lang="it-IT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7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38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39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40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41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42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Altre similitudini – Tra padri e figli di un nodo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3" name="Ovale 3"/>
          <p:cNvSpPr/>
          <p:nvPr/>
        </p:nvSpPr>
        <p:spPr>
          <a:xfrm>
            <a:off x="552960" y="2138400"/>
            <a:ext cx="1799280" cy="171612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 e Attributi HTML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Figli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4" name="Ovale 4"/>
          <p:cNvSpPr/>
          <p:nvPr/>
        </p:nvSpPr>
        <p:spPr>
          <a:xfrm>
            <a:off x="552960" y="4408920"/>
            <a:ext cx="1799280" cy="171612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 e Attributi HTML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Figli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" name="CasellaDiTesto 6"/>
          <p:cNvSpPr/>
          <p:nvPr/>
        </p:nvSpPr>
        <p:spPr>
          <a:xfrm>
            <a:off x="4687200" y="2296080"/>
            <a:ext cx="183852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TagA, nodo padre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6" name="Doppia parentesi graffa 10"/>
          <p:cNvSpPr/>
          <p:nvPr/>
        </p:nvSpPr>
        <p:spPr>
          <a:xfrm>
            <a:off x="3664800" y="2708280"/>
            <a:ext cx="3857760" cy="462960"/>
          </a:xfrm>
          <a:prstGeom prst="bracePair">
            <a:avLst>
              <a:gd name="adj" fmla="val 8333"/>
            </a:avLst>
          </a:prstGeom>
          <a:noFill/>
          <a:ln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7" name="CasellaDiTesto 14"/>
          <p:cNvSpPr/>
          <p:nvPr/>
        </p:nvSpPr>
        <p:spPr>
          <a:xfrm>
            <a:off x="995760" y="1769040"/>
            <a:ext cx="91404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Nodo A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8" name="CasellaDiTesto 16"/>
          <p:cNvSpPr/>
          <p:nvPr/>
        </p:nvSpPr>
        <p:spPr>
          <a:xfrm>
            <a:off x="995760" y="4075560"/>
            <a:ext cx="91404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Nodo B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9" name="CasellaDiTesto 17"/>
          <p:cNvSpPr/>
          <p:nvPr/>
        </p:nvSpPr>
        <p:spPr>
          <a:xfrm>
            <a:off x="4722480" y="4638240"/>
            <a:ext cx="203148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TagB, nodo padre 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0" name="CasellaDiTesto 24"/>
          <p:cNvSpPr/>
          <p:nvPr/>
        </p:nvSpPr>
        <p:spPr>
          <a:xfrm>
            <a:off x="8909640" y="3595320"/>
            <a:ext cx="3024000" cy="732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Indice di Jaccard su insieme.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marL="285840" indent="-28584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Similitudine nodo-nodo tra figli -&gt; media delle sim. (Molto costosa)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1" name="CasellaDiTesto 25"/>
          <p:cNvSpPr/>
          <p:nvPr/>
        </p:nvSpPr>
        <p:spPr>
          <a:xfrm>
            <a:off x="3191400" y="2762640"/>
            <a:ext cx="61236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A =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CasellaDiTesto 26"/>
          <p:cNvSpPr/>
          <p:nvPr/>
        </p:nvSpPr>
        <p:spPr>
          <a:xfrm>
            <a:off x="3191400" y="5082480"/>
            <a:ext cx="612360" cy="30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B =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3" name="Freccia destra 27"/>
          <p:cNvSpPr/>
          <p:nvPr/>
        </p:nvSpPr>
        <p:spPr>
          <a:xfrm>
            <a:off x="2453040" y="2804760"/>
            <a:ext cx="656640" cy="2995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54" name="Freccia destra 28"/>
          <p:cNvSpPr/>
          <p:nvPr/>
        </p:nvSpPr>
        <p:spPr>
          <a:xfrm>
            <a:off x="2453040" y="5117400"/>
            <a:ext cx="656640" cy="2995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55" name="Freccia destra 29"/>
          <p:cNvSpPr/>
          <p:nvPr/>
        </p:nvSpPr>
        <p:spPr>
          <a:xfrm rot="20362800">
            <a:off x="7532640" y="4885920"/>
            <a:ext cx="1347840" cy="2995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56" name="Freccia destra 30"/>
          <p:cNvSpPr/>
          <p:nvPr/>
        </p:nvSpPr>
        <p:spPr>
          <a:xfrm rot="1401000">
            <a:off x="7507800" y="3063240"/>
            <a:ext cx="1347840" cy="2995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57" name="Ovale 2"/>
          <p:cNvSpPr/>
          <p:nvPr/>
        </p:nvSpPr>
        <p:spPr>
          <a:xfrm>
            <a:off x="3763440" y="2676240"/>
            <a:ext cx="859320" cy="55656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Child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Ovale 5"/>
          <p:cNvSpPr/>
          <p:nvPr/>
        </p:nvSpPr>
        <p:spPr>
          <a:xfrm>
            <a:off x="4687200" y="2669760"/>
            <a:ext cx="859320" cy="55656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Child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Ovale 8"/>
          <p:cNvSpPr/>
          <p:nvPr/>
        </p:nvSpPr>
        <p:spPr>
          <a:xfrm>
            <a:off x="5624640" y="2676240"/>
            <a:ext cx="859320" cy="55656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Child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0" name="Ovale 12"/>
          <p:cNvSpPr/>
          <p:nvPr/>
        </p:nvSpPr>
        <p:spPr>
          <a:xfrm>
            <a:off x="6545160" y="2681640"/>
            <a:ext cx="859320" cy="55656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Child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Doppia parentesi graffa 19"/>
          <p:cNvSpPr/>
          <p:nvPr/>
        </p:nvSpPr>
        <p:spPr>
          <a:xfrm>
            <a:off x="3645720" y="5062680"/>
            <a:ext cx="3857760" cy="462960"/>
          </a:xfrm>
          <a:prstGeom prst="bracePair">
            <a:avLst>
              <a:gd name="adj" fmla="val 8333"/>
            </a:avLst>
          </a:prstGeom>
          <a:noFill/>
          <a:ln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it-IT" sz="141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2" name="Ovale 20"/>
          <p:cNvSpPr/>
          <p:nvPr/>
        </p:nvSpPr>
        <p:spPr>
          <a:xfrm>
            <a:off x="3744000" y="5030280"/>
            <a:ext cx="859320" cy="55656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Child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3" name="Ovale 21"/>
          <p:cNvSpPr/>
          <p:nvPr/>
        </p:nvSpPr>
        <p:spPr>
          <a:xfrm>
            <a:off x="4667760" y="5023800"/>
            <a:ext cx="859320" cy="55656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Child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4" name="Ovale 22"/>
          <p:cNvSpPr/>
          <p:nvPr/>
        </p:nvSpPr>
        <p:spPr>
          <a:xfrm>
            <a:off x="5605200" y="5030280"/>
            <a:ext cx="859320" cy="55656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Child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5" name="Ovale 23"/>
          <p:cNvSpPr/>
          <p:nvPr/>
        </p:nvSpPr>
        <p:spPr>
          <a:xfrm>
            <a:off x="6526080" y="5035680"/>
            <a:ext cx="859320" cy="55656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Child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6" name="CasellaDiTesto 31"/>
          <p:cNvSpPr/>
          <p:nvPr/>
        </p:nvSpPr>
        <p:spPr>
          <a:xfrm>
            <a:off x="3141000" y="6111720"/>
            <a:ext cx="4810680" cy="518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I figli di un nodo possono essere inseriti come informazione aggiuntiva ai StructureElement.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7" name="CasellaDiTesto 32"/>
          <p:cNvSpPr/>
          <p:nvPr/>
        </p:nvSpPr>
        <p:spPr>
          <a:xfrm>
            <a:off x="8067960" y="6111720"/>
            <a:ext cx="3645720" cy="518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Sono considerati solo i figli diretti dei nodi e non tutti i discendenti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8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69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70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71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72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73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Altre similitudini – Analizzare testo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4" name="CasellaDiTesto 18"/>
          <p:cNvSpPr/>
          <p:nvPr/>
        </p:nvSpPr>
        <p:spPr>
          <a:xfrm>
            <a:off x="1066680" y="2100960"/>
            <a:ext cx="10722240" cy="1160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Già sono stati usati alcuni?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Trovare dei pattern nel testo su cui basare la similarità (SSemantic Pattern Tree Kernels for Short-text Classification)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Da kelp c’è </a:t>
            </a:r>
            <a:r>
              <a:rPr lang="it-IT" sz="141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LexicalStructureElementSimilarity</a:t>
            </a: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  che basa la similarità su word embedding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1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34" name="Rectangle 6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35" name="Rectangle 8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36" name="Rectangle 10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Our job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8" name="Immagine 137"/>
          <p:cNvPicPr/>
          <p:nvPr/>
        </p:nvPicPr>
        <p:blipFill>
          <a:blip r:embed="rId2"/>
          <a:stretch/>
        </p:blipFill>
        <p:spPr>
          <a:xfrm>
            <a:off x="5395680" y="1820880"/>
            <a:ext cx="928440" cy="882000"/>
          </a:xfrm>
          <a:prstGeom prst="rect">
            <a:avLst/>
          </a:prstGeom>
          <a:ln w="0">
            <a:noFill/>
          </a:ln>
        </p:spPr>
      </p:pic>
      <p:sp>
        <p:nvSpPr>
          <p:cNvPr id="139" name="Freccia destra 138"/>
          <p:cNvSpPr/>
          <p:nvPr/>
        </p:nvSpPr>
        <p:spPr>
          <a:xfrm>
            <a:off x="4495680" y="2540880"/>
            <a:ext cx="3240000" cy="720000"/>
          </a:xfrm>
          <a:prstGeom prst="rightArrow">
            <a:avLst>
              <a:gd name="adj1" fmla="val 50000"/>
              <a:gd name="adj2" fmla="val 112500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FFFFFF"/>
                </a:solidFill>
                <a:latin typeface="Arial"/>
              </a:rPr>
              <a:t>Crawling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0" name="Immagine 139"/>
          <p:cNvPicPr/>
          <p:nvPr/>
        </p:nvPicPr>
        <p:blipFill>
          <a:blip r:embed="rId3"/>
          <a:stretch/>
        </p:blipFill>
        <p:spPr>
          <a:xfrm>
            <a:off x="7915680" y="2180880"/>
            <a:ext cx="721440" cy="699120"/>
          </a:xfrm>
          <a:prstGeom prst="rect">
            <a:avLst/>
          </a:prstGeom>
          <a:ln w="0">
            <a:noFill/>
          </a:ln>
        </p:spPr>
      </p:pic>
      <p:pic>
        <p:nvPicPr>
          <p:cNvPr id="141" name="Immagine 140"/>
          <p:cNvPicPr/>
          <p:nvPr/>
        </p:nvPicPr>
        <p:blipFill>
          <a:blip r:embed="rId3"/>
          <a:stretch/>
        </p:blipFill>
        <p:spPr>
          <a:xfrm>
            <a:off x="8637120" y="2180880"/>
            <a:ext cx="721440" cy="699120"/>
          </a:xfrm>
          <a:prstGeom prst="rect">
            <a:avLst/>
          </a:prstGeom>
          <a:ln w="0">
            <a:noFill/>
          </a:ln>
        </p:spPr>
      </p:pic>
      <p:pic>
        <p:nvPicPr>
          <p:cNvPr id="142" name="Immagine 141"/>
          <p:cNvPicPr/>
          <p:nvPr/>
        </p:nvPicPr>
        <p:blipFill>
          <a:blip r:embed="rId3"/>
          <a:stretch/>
        </p:blipFill>
        <p:spPr>
          <a:xfrm>
            <a:off x="8638560" y="2900880"/>
            <a:ext cx="721440" cy="699120"/>
          </a:xfrm>
          <a:prstGeom prst="rect">
            <a:avLst/>
          </a:prstGeom>
          <a:ln w="0">
            <a:noFill/>
          </a:ln>
        </p:spPr>
      </p:pic>
      <p:pic>
        <p:nvPicPr>
          <p:cNvPr id="143" name="Immagine 142"/>
          <p:cNvPicPr/>
          <p:nvPr/>
        </p:nvPicPr>
        <p:blipFill>
          <a:blip r:embed="rId3"/>
          <a:stretch/>
        </p:blipFill>
        <p:spPr>
          <a:xfrm>
            <a:off x="7917120" y="2900880"/>
            <a:ext cx="721440" cy="699120"/>
          </a:xfrm>
          <a:prstGeom prst="rect">
            <a:avLst/>
          </a:prstGeom>
          <a:ln w="0">
            <a:noFill/>
          </a:ln>
        </p:spPr>
      </p:pic>
      <p:sp>
        <p:nvSpPr>
          <p:cNvPr id="144" name="CasellaDiTesto 143"/>
          <p:cNvSpPr txBox="1"/>
          <p:nvPr/>
        </p:nvSpPr>
        <p:spPr>
          <a:xfrm>
            <a:off x="7920000" y="3537720"/>
            <a:ext cx="144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Web pages</a:t>
            </a:r>
          </a:p>
          <a:p>
            <a:pPr algn="ctr"/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(states)</a:t>
            </a:r>
          </a:p>
        </p:txBody>
      </p:sp>
      <p:sp>
        <p:nvSpPr>
          <p:cNvPr id="145" name="CasellaDiTesto 144"/>
          <p:cNvSpPr txBox="1"/>
          <p:nvPr/>
        </p:nvSpPr>
        <p:spPr>
          <a:xfrm>
            <a:off x="3240000" y="3440880"/>
            <a:ext cx="108000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Web site</a:t>
            </a:r>
          </a:p>
        </p:txBody>
      </p:sp>
      <p:pic>
        <p:nvPicPr>
          <p:cNvPr id="146" name="Immagine 145"/>
          <p:cNvPicPr/>
          <p:nvPr/>
        </p:nvPicPr>
        <p:blipFill>
          <a:blip r:embed="rId4"/>
          <a:stretch/>
        </p:blipFill>
        <p:spPr>
          <a:xfrm rot="21590400">
            <a:off x="3061800" y="2006640"/>
            <a:ext cx="1432080" cy="1432080"/>
          </a:xfrm>
          <a:prstGeom prst="rect">
            <a:avLst/>
          </a:prstGeom>
          <a:ln w="0">
            <a:noFill/>
          </a:ln>
        </p:spPr>
      </p:pic>
      <p:sp>
        <p:nvSpPr>
          <p:cNvPr id="147" name="Freccia giù 146"/>
          <p:cNvSpPr/>
          <p:nvPr/>
        </p:nvSpPr>
        <p:spPr>
          <a:xfrm>
            <a:off x="5580000" y="3240000"/>
            <a:ext cx="540000" cy="1260000"/>
          </a:xfrm>
          <a:prstGeom prst="downArrow">
            <a:avLst>
              <a:gd name="adj1" fmla="val 50000"/>
              <a:gd name="adj2" fmla="val 58333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CasellaDiTesto 147"/>
          <p:cNvSpPr txBox="1"/>
          <p:nvPr/>
        </p:nvSpPr>
        <p:spPr>
          <a:xfrm>
            <a:off x="3780000" y="4500000"/>
            <a:ext cx="4320000" cy="1114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0000"/>
              </a:buClr>
              <a:buFont typeface="OpenSymbol"/>
              <a:buAutoNum type="arabicParenR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Check if the new state is a near duplicate of a state already explored.</a:t>
            </a:r>
          </a:p>
          <a:p>
            <a:pPr marL="216000" indent="-216000">
              <a:buClr>
                <a:srgbClr val="000000"/>
              </a:buClr>
              <a:buFont typeface="OpenSymbol"/>
              <a:buAutoNum type="arabicParenR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If yes, discard it.</a:t>
            </a:r>
          </a:p>
          <a:p>
            <a:pPr marL="216000" indent="-216000">
              <a:buClr>
                <a:srgbClr val="000000"/>
              </a:buClr>
              <a:buFont typeface="OpenSymbol"/>
              <a:buAutoNum type="arabicParenR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If not, add it to the set.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5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76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77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78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79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80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Informazioni che ho su un nodo html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1" name="PlaceHolder 2"/>
          <p:cNvSpPr>
            <a:spLocks noGrp="1"/>
          </p:cNvSpPr>
          <p:nvPr>
            <p:ph/>
          </p:nvPr>
        </p:nvSpPr>
        <p:spPr>
          <a:xfrm>
            <a:off x="1371600" y="2238840"/>
            <a:ext cx="9723600" cy="37623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Tag html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Attributi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600" b="0" strike="noStrike" spc="-1">
                <a:solidFill>
                  <a:srgbClr val="000000"/>
                </a:solidFill>
                <a:latin typeface="Calibri"/>
              </a:rPr>
              <a:t>Class, id, attributi di form (nome e type),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Nodo padre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Nodi figlio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Contenuto testuale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Profondità nell’albero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Eventi javascript come onclick</a:t>
            </a: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2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83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84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85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86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87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Nuove funzioni di similarità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8" name="PlaceHolder 2"/>
          <p:cNvSpPr>
            <a:spLocks noGrp="1"/>
          </p:cNvSpPr>
          <p:nvPr>
            <p:ph/>
          </p:nvPr>
        </p:nvSpPr>
        <p:spPr>
          <a:xfrm>
            <a:off x="1371600" y="4404240"/>
            <a:ext cx="9723600" cy="15969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Migliorare la similarità considerando i figli e il padre di un nodo. Se hanno stesso padre e stessi figli, probabilmente saranno nello stesso contesto (slide precedenti)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Analizzare il testo dell’html (indicizzare il testo). Esiste già probabilmente (da KeLP </a:t>
            </a: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the </a:t>
            </a:r>
            <a:r>
              <a:rPr lang="it-IT" sz="14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LexicalStructureElementSimilarity</a:t>
            </a: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 applies a similarity based on word embeddings</a:t>
            </a:r>
            <a:r>
              <a:rPr lang="it-IT" sz="2000" b="0" strike="noStrike" spc="-1">
                <a:solidFill>
                  <a:srgbClr val="000000"/>
                </a:solidFill>
                <a:latin typeface="Calibri"/>
              </a:rPr>
              <a:t>)</a:t>
            </a: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lang="it-IT" sz="2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9" name="CasellaDiTesto 3"/>
          <p:cNvSpPr/>
          <p:nvPr/>
        </p:nvSpPr>
        <p:spPr>
          <a:xfrm>
            <a:off x="620280" y="1622880"/>
            <a:ext cx="10331280" cy="943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410" b="0" strike="noStrike" spc="-1">
                <a:solidFill>
                  <a:srgbClr val="000000"/>
                </a:solidFill>
                <a:latin typeface="Calibri"/>
              </a:rPr>
              <a:t>Validazione su parametro C per SVC. </a:t>
            </a:r>
            <a:endParaRPr lang="it-IT" sz="14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400" b="0" strike="noStrike" spc="-1">
                <a:solidFill>
                  <a:srgbClr val="000000"/>
                </a:solidFill>
                <a:latin typeface="Calibri"/>
              </a:rPr>
              <a:t>C rappresenta il nostro desiderio di ottenere un iperpiano che separa correttamente più istanza possibili. Bassi valori di C portano ad un iperpiano con un grande minimo margine, mentre alti valori di C portano ad uno con un margine più piccolo. A seconda dei dati, potrebbe essere meglio l’uno o l’altro per evitare di etichettare male determinati campioni.</a:t>
            </a:r>
            <a:endParaRPr lang="it-IT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0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91" name="Rectangle 9"/>
          <p:cNvSpPr/>
          <p:nvPr/>
        </p:nvSpPr>
        <p:spPr>
          <a:xfrm flipH="1">
            <a:off x="0" y="0"/>
            <a:ext cx="12191760" cy="15904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92" name="Rectangle 11"/>
          <p:cNvSpPr/>
          <p:nvPr/>
        </p:nvSpPr>
        <p:spPr>
          <a:xfrm rot="10800000" flipH="1">
            <a:off x="360" y="360"/>
            <a:ext cx="8115120" cy="1590480"/>
          </a:xfrm>
          <a:prstGeom prst="rect">
            <a:avLst/>
          </a:prstGeom>
          <a:gradFill rotWithShape="0">
            <a:gsLst>
              <a:gs pos="20000">
                <a:srgbClr val="4472C4">
                  <a:alpha val="0"/>
                </a:srgbClr>
              </a:gs>
              <a:gs pos="100000">
                <a:srgbClr val="203864">
                  <a:alpha val="55294"/>
                </a:srgbClr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93" name="Rectangle 13"/>
          <p:cNvSpPr/>
          <p:nvPr/>
        </p:nvSpPr>
        <p:spPr>
          <a:xfrm flipH="1">
            <a:off x="8114400" y="0"/>
            <a:ext cx="4076280" cy="1590480"/>
          </a:xfrm>
          <a:prstGeom prst="rect">
            <a:avLst/>
          </a:prstGeom>
          <a:gradFill rotWithShape="0">
            <a:gsLst>
              <a:gs pos="0">
                <a:srgbClr val="4472C4">
                  <a:alpha val="66274"/>
                </a:srgbClr>
              </a:gs>
              <a:gs pos="100000">
                <a:srgbClr val="000000">
                  <a:alpha val="30196"/>
                </a:srgbClr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94" name="Rectangle 15"/>
          <p:cNvSpPr/>
          <p:nvPr/>
        </p:nvSpPr>
        <p:spPr>
          <a:xfrm>
            <a:off x="459360" y="0"/>
            <a:ext cx="11732400" cy="1596960"/>
          </a:xfrm>
          <a:prstGeom prst="rect">
            <a:avLst/>
          </a:prstGeom>
          <a:gradFill rotWithShape="0">
            <a:gsLst>
              <a:gs pos="50000">
                <a:srgbClr val="000000">
                  <a:alpha val="0"/>
                </a:srgbClr>
              </a:gs>
              <a:gs pos="100000">
                <a:srgbClr val="203864">
                  <a:alpha val="52156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95" name="PlaceHolder 1"/>
          <p:cNvSpPr>
            <a:spLocks noGrp="1"/>
          </p:cNvSpPr>
          <p:nvPr>
            <p:ph type="title"/>
          </p:nvPr>
        </p:nvSpPr>
        <p:spPr>
          <a:xfrm>
            <a:off x="1371600" y="294480"/>
            <a:ext cx="9895680" cy="1033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</a:pPr>
            <a:r>
              <a:rPr lang="it-IT" sz="4000" b="0" strike="noStrike" spc="-1">
                <a:solidFill>
                  <a:srgbClr val="FFFFFF"/>
                </a:solidFill>
                <a:latin typeface="Calibri Light"/>
              </a:rPr>
              <a:t>Debug su pagine che dovrebbero essere diverse secondo la classificazione umana, ma la similarità dice che sono uguali – Da cancellare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796" name="Tabella 4"/>
          <p:cNvGraphicFramePr/>
          <p:nvPr/>
        </p:nvGraphicFramePr>
        <p:xfrm>
          <a:off x="760320" y="1802160"/>
          <a:ext cx="10779840" cy="3571200"/>
        </p:xfrm>
        <a:graphic>
          <a:graphicData uri="http://schemas.openxmlformats.org/drawingml/2006/table">
            <a:tbl>
              <a:tblPr/>
              <a:tblGrid>
                <a:gridCol w="179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2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77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39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00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App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State1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State2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human_class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Attr_similarity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1" strike="noStrike" spc="-1">
                          <a:solidFill>
                            <a:schemeClr val="lt1"/>
                          </a:solidFill>
                          <a:latin typeface="Calibri"/>
                        </a:rPr>
                        <a:t>Controllo manuale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ppma 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state42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state683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1.0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2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La prima è una pagina per creare un tag, la seconda è una pagina per fare un update. I dom differiscono per la stessa cosa della riga sottostante</a:t>
                      </a:r>
                      <a:endParaRPr lang="it-IT" sz="12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mantisbt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state1646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state1649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1.0001621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2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Cambiano per un &lt;div&gt; che in uno ha class=’’, mentre l’altro ha class=‘hidden’</a:t>
                      </a:r>
                      <a:endParaRPr lang="it-IT" sz="12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claroline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state134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state1347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1.0003637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it-IT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Cambiano solo per un tag &lt;span&gt; che fa passare la ricerca da »simple» ad «advanced» (select box)</a:t>
                      </a:r>
                      <a:endParaRPr lang="it-IT" sz="12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claroline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state130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state1325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1.0008286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2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Cambiano solo per un tag &lt;span&gt; che fa passare la ricerca da »simple» ad «advanced» (select box)</a:t>
                      </a:r>
                      <a:endParaRPr lang="it-IT" sz="12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Claroline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state16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state138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2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3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1.000645</a:t>
                      </a:r>
                      <a:endParaRPr lang="it-IT" sz="13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it-IT" sz="1200" b="0" strike="noStrike" spc="-1">
                          <a:solidFill>
                            <a:schemeClr val="dk1"/>
                          </a:solidFill>
                          <a:latin typeface="Calibri"/>
                        </a:rPr>
                        <a:t>Cambiano solo per un tag &lt;span&gt; che cambia la ricerda da «advanced» a «simple» (toglie una select box)</a:t>
                      </a:r>
                      <a:endParaRPr lang="it-IT" sz="12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14"/>
          <p:cNvSpPr/>
          <p:nvPr/>
        </p:nvSpPr>
        <p:spPr>
          <a:xfrm flipH="1">
            <a:off x="0" y="0"/>
            <a:ext cx="12191760" cy="1575720"/>
          </a:xfrm>
          <a:prstGeom prst="rect">
            <a:avLst/>
          </a:prstGeom>
          <a:gradFill rotWithShape="0">
            <a:gsLst>
              <a:gs pos="0">
                <a:srgbClr val="000000">
                  <a:alpha val="96078"/>
                </a:srgbClr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50" name="Rectangle 16"/>
          <p:cNvSpPr/>
          <p:nvPr/>
        </p:nvSpPr>
        <p:spPr>
          <a:xfrm rot="10800000" flipH="1">
            <a:off x="8129160" y="360"/>
            <a:ext cx="4062960" cy="1576080"/>
          </a:xfrm>
          <a:prstGeom prst="rect">
            <a:avLst/>
          </a:prstGeom>
          <a:gradFill rotWithShape="0">
            <a:gsLst>
              <a:gs pos="19000">
                <a:srgbClr val="203864">
                  <a:alpha val="68235"/>
                </a:srgbClr>
              </a:gs>
              <a:gs pos="100000">
                <a:srgbClr val="4472C4">
                  <a:alpha val="79215"/>
                </a:srgbClr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51" name="Rectangle 17"/>
          <p:cNvSpPr/>
          <p:nvPr/>
        </p:nvSpPr>
        <p:spPr>
          <a:xfrm rot="5400000">
            <a:off x="5308200" y="-5307840"/>
            <a:ext cx="1576080" cy="12191760"/>
          </a:xfrm>
          <a:prstGeom prst="rect">
            <a:avLst/>
          </a:prstGeom>
          <a:gradFill rotWithShape="0">
            <a:gsLst>
              <a:gs pos="0">
                <a:srgbClr val="4472C4">
                  <a:alpha val="0"/>
                </a:srgbClr>
              </a:gs>
              <a:gs pos="100000">
                <a:srgbClr val="000000">
                  <a:alpha val="74117"/>
                </a:srgbClr>
              </a:gs>
            </a:gsLst>
            <a:lin ang="4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1371600" y="348840"/>
            <a:ext cx="10043640" cy="8773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How – Basic approach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3" name="Immagine 152"/>
          <p:cNvPicPr/>
          <p:nvPr/>
        </p:nvPicPr>
        <p:blipFill>
          <a:blip r:embed="rId2"/>
          <a:stretch/>
        </p:blipFill>
        <p:spPr>
          <a:xfrm>
            <a:off x="181440" y="2538360"/>
            <a:ext cx="1258560" cy="1219680"/>
          </a:xfrm>
          <a:prstGeom prst="rect">
            <a:avLst/>
          </a:prstGeom>
          <a:ln w="0">
            <a:noFill/>
          </a:ln>
        </p:spPr>
      </p:pic>
      <p:pic>
        <p:nvPicPr>
          <p:cNvPr id="154" name="Immagine 153"/>
          <p:cNvPicPr/>
          <p:nvPr/>
        </p:nvPicPr>
        <p:blipFill>
          <a:blip r:embed="rId2"/>
          <a:stretch/>
        </p:blipFill>
        <p:spPr>
          <a:xfrm>
            <a:off x="180000" y="3578040"/>
            <a:ext cx="1258560" cy="1219680"/>
          </a:xfrm>
          <a:prstGeom prst="rect">
            <a:avLst/>
          </a:prstGeom>
          <a:ln w="0">
            <a:noFill/>
          </a:ln>
        </p:spPr>
      </p:pic>
      <p:sp>
        <p:nvSpPr>
          <p:cNvPr id="155" name="Freccia destra 154"/>
          <p:cNvSpPr/>
          <p:nvPr/>
        </p:nvSpPr>
        <p:spPr>
          <a:xfrm>
            <a:off x="1620000" y="3420000"/>
            <a:ext cx="1260000" cy="540000"/>
          </a:xfrm>
          <a:prstGeom prst="rightArrow">
            <a:avLst>
              <a:gd name="adj1" fmla="val 50000"/>
              <a:gd name="adj2" fmla="val 58333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FFFFFF"/>
                </a:solidFill>
                <a:latin typeface="Arial"/>
              </a:rPr>
              <a:t>Input to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6" name="Immagine 155"/>
          <p:cNvPicPr/>
          <p:nvPr/>
        </p:nvPicPr>
        <p:blipFill>
          <a:blip r:embed="rId3"/>
          <a:stretch/>
        </p:blipFill>
        <p:spPr>
          <a:xfrm>
            <a:off x="2880000" y="2880000"/>
            <a:ext cx="1620000" cy="1620000"/>
          </a:xfrm>
          <a:prstGeom prst="rect">
            <a:avLst/>
          </a:prstGeom>
          <a:ln w="0">
            <a:noFill/>
          </a:ln>
        </p:spPr>
      </p:pic>
      <p:sp>
        <p:nvSpPr>
          <p:cNvPr id="157" name="CasellaDiTesto 156"/>
          <p:cNvSpPr txBox="1"/>
          <p:nvPr/>
        </p:nvSpPr>
        <p:spPr>
          <a:xfrm>
            <a:off x="0" y="4797720"/>
            <a:ext cx="1620000" cy="42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Pair of pages</a:t>
            </a:r>
          </a:p>
        </p:txBody>
      </p:sp>
      <p:sp>
        <p:nvSpPr>
          <p:cNvPr id="158" name="CasellaDiTesto 157"/>
          <p:cNvSpPr txBox="1"/>
          <p:nvPr/>
        </p:nvSpPr>
        <p:spPr>
          <a:xfrm>
            <a:off x="2880000" y="4320000"/>
            <a:ext cx="1620000" cy="42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Methodology</a:t>
            </a:r>
          </a:p>
        </p:txBody>
      </p:sp>
      <p:sp>
        <p:nvSpPr>
          <p:cNvPr id="159" name="Freccia destra 158"/>
          <p:cNvSpPr/>
          <p:nvPr/>
        </p:nvSpPr>
        <p:spPr>
          <a:xfrm>
            <a:off x="4320000" y="3420000"/>
            <a:ext cx="1080000" cy="54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FFFFFF"/>
                </a:solidFill>
                <a:latin typeface="Arial"/>
              </a:rPr>
              <a:t>Output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CasellaDiTesto 159"/>
          <p:cNvSpPr txBox="1"/>
          <p:nvPr/>
        </p:nvSpPr>
        <p:spPr>
          <a:xfrm>
            <a:off x="5400000" y="3523680"/>
            <a:ext cx="198000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Similarity score</a:t>
            </a:r>
          </a:p>
        </p:txBody>
      </p:sp>
      <p:sp>
        <p:nvSpPr>
          <p:cNvPr id="161" name="Freccia destra 160"/>
          <p:cNvSpPr/>
          <p:nvPr/>
        </p:nvSpPr>
        <p:spPr>
          <a:xfrm>
            <a:off x="7200000" y="3433680"/>
            <a:ext cx="1260000" cy="540000"/>
          </a:xfrm>
          <a:prstGeom prst="rightArrow">
            <a:avLst>
              <a:gd name="adj1" fmla="val 50000"/>
              <a:gd name="adj2" fmla="val 58333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FFFFFF"/>
                </a:solidFill>
                <a:latin typeface="Arial"/>
              </a:rPr>
              <a:t>Input to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2" name="Immagine 161"/>
          <p:cNvPicPr/>
          <p:nvPr/>
        </p:nvPicPr>
        <p:blipFill>
          <a:blip r:embed="rId4"/>
          <a:stretch/>
        </p:blipFill>
        <p:spPr>
          <a:xfrm>
            <a:off x="8475840" y="3089520"/>
            <a:ext cx="1244160" cy="1244160"/>
          </a:xfrm>
          <a:prstGeom prst="rect">
            <a:avLst/>
          </a:prstGeom>
          <a:ln w="0">
            <a:noFill/>
          </a:ln>
        </p:spPr>
      </p:pic>
      <p:sp>
        <p:nvSpPr>
          <p:cNvPr id="163" name="CasellaDiTesto 162"/>
          <p:cNvSpPr txBox="1"/>
          <p:nvPr/>
        </p:nvSpPr>
        <p:spPr>
          <a:xfrm>
            <a:off x="8460000" y="4333680"/>
            <a:ext cx="126000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Classifier</a:t>
            </a:r>
          </a:p>
        </p:txBody>
      </p:sp>
      <p:sp>
        <p:nvSpPr>
          <p:cNvPr id="164" name="Freccia destra 163"/>
          <p:cNvSpPr/>
          <p:nvPr/>
        </p:nvSpPr>
        <p:spPr>
          <a:xfrm>
            <a:off x="9720000" y="3433680"/>
            <a:ext cx="1080000" cy="54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/>
            <a:r>
              <a:rPr lang="it-IT" sz="1800" b="0" strike="noStrike" spc="-1">
                <a:solidFill>
                  <a:srgbClr val="FFFFFF"/>
                </a:solidFill>
                <a:latin typeface="Arial"/>
              </a:rPr>
              <a:t>Output</a:t>
            </a:r>
            <a:endParaRPr lang="it-IT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CasellaDiTesto 164"/>
          <p:cNvSpPr txBox="1"/>
          <p:nvPr/>
        </p:nvSpPr>
        <p:spPr>
          <a:xfrm>
            <a:off x="10800000" y="3240000"/>
            <a:ext cx="1440000" cy="1114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Near duplicate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Different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ctangle 12"/>
          <p:cNvSpPr/>
          <p:nvPr/>
        </p:nvSpPr>
        <p:spPr>
          <a:xfrm flipH="1">
            <a:off x="0" y="0"/>
            <a:ext cx="12191760" cy="1575720"/>
          </a:xfrm>
          <a:prstGeom prst="rect">
            <a:avLst/>
          </a:prstGeom>
          <a:gradFill rotWithShape="0">
            <a:gsLst>
              <a:gs pos="0">
                <a:srgbClr val="000000">
                  <a:alpha val="96078"/>
                </a:srgbClr>
              </a:gs>
              <a:gs pos="100000">
                <a:srgbClr val="2F5597"/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67" name="Rectangle 18"/>
          <p:cNvSpPr/>
          <p:nvPr/>
        </p:nvSpPr>
        <p:spPr>
          <a:xfrm rot="10800000" flipH="1">
            <a:off x="8129160" y="360"/>
            <a:ext cx="4062960" cy="1576080"/>
          </a:xfrm>
          <a:prstGeom prst="rect">
            <a:avLst/>
          </a:prstGeom>
          <a:gradFill rotWithShape="0">
            <a:gsLst>
              <a:gs pos="19000">
                <a:srgbClr val="203864">
                  <a:alpha val="68235"/>
                </a:srgbClr>
              </a:gs>
              <a:gs pos="100000">
                <a:srgbClr val="4472C4">
                  <a:alpha val="79215"/>
                </a:srgbClr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68" name="Rectangle 19"/>
          <p:cNvSpPr/>
          <p:nvPr/>
        </p:nvSpPr>
        <p:spPr>
          <a:xfrm rot="5400000">
            <a:off x="5308200" y="-5307840"/>
            <a:ext cx="1576080" cy="12191760"/>
          </a:xfrm>
          <a:prstGeom prst="rect">
            <a:avLst/>
          </a:prstGeom>
          <a:gradFill rotWithShape="0">
            <a:gsLst>
              <a:gs pos="0">
                <a:srgbClr val="4472C4">
                  <a:alpha val="0"/>
                </a:srgbClr>
              </a:gs>
              <a:gs pos="100000">
                <a:srgbClr val="000000">
                  <a:alpha val="74117"/>
                </a:srgbClr>
              </a:gs>
            </a:gsLst>
            <a:lin ang="4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410" b="0" strike="noStrike" spc="-1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371600" y="348840"/>
            <a:ext cx="10043640" cy="8773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FFFFFF"/>
                </a:solidFill>
                <a:latin typeface="Calibri Light"/>
              </a:rPr>
              <a:t>Used methodologies</a:t>
            </a:r>
            <a:endParaRPr lang="it-IT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CasellaDiTesto 169"/>
          <p:cNvSpPr txBox="1"/>
          <p:nvPr/>
        </p:nvSpPr>
        <p:spPr>
          <a:xfrm>
            <a:off x="1260000" y="1800000"/>
            <a:ext cx="828000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Word embeddings</a:t>
            </a:r>
          </a:p>
        </p:txBody>
      </p:sp>
      <p:pic>
        <p:nvPicPr>
          <p:cNvPr id="171" name="From Neural Embeddings for Web Testing" descr="Neural Embeddings for Web Testing"/>
          <p:cNvPicPr/>
          <p:nvPr/>
        </p:nvPicPr>
        <p:blipFill>
          <a:blip r:embed="rId2"/>
          <a:stretch/>
        </p:blipFill>
        <p:spPr>
          <a:xfrm>
            <a:off x="3240000" y="2160000"/>
            <a:ext cx="5400000" cy="1618200"/>
          </a:xfrm>
          <a:prstGeom prst="rect">
            <a:avLst/>
          </a:prstGeom>
          <a:ln w="0">
            <a:noFill/>
          </a:ln>
        </p:spPr>
      </p:pic>
      <p:sp>
        <p:nvSpPr>
          <p:cNvPr id="172" name="CasellaDiTesto 171"/>
          <p:cNvSpPr txBox="1"/>
          <p:nvPr/>
        </p:nvSpPr>
        <p:spPr>
          <a:xfrm>
            <a:off x="1260000" y="4140000"/>
            <a:ext cx="252000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Tree kernels</a:t>
            </a:r>
          </a:p>
        </p:txBody>
      </p:sp>
      <p:pic>
        <p:nvPicPr>
          <p:cNvPr id="173" name="Immagine 172"/>
          <p:cNvPicPr/>
          <p:nvPr/>
        </p:nvPicPr>
        <p:blipFill>
          <a:blip r:embed="rId3"/>
          <a:stretch/>
        </p:blipFill>
        <p:spPr>
          <a:xfrm>
            <a:off x="3060000" y="4504320"/>
            <a:ext cx="5040000" cy="2094840"/>
          </a:xfrm>
          <a:prstGeom prst="rect">
            <a:avLst/>
          </a:prstGeom>
          <a:ln w="0">
            <a:noFill/>
          </a:ln>
        </p:spPr>
      </p:pic>
      <p:sp>
        <p:nvSpPr>
          <p:cNvPr id="174" name="CasellaDiTesto 173"/>
          <p:cNvSpPr txBox="1"/>
          <p:nvPr/>
        </p:nvSpPr>
        <p:spPr>
          <a:xfrm>
            <a:off x="4140000" y="3901680"/>
            <a:ext cx="3600000" cy="2883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it-IT" sz="700" b="0" strike="noStrike" spc="-1">
                <a:solidFill>
                  <a:srgbClr val="000000"/>
                </a:solidFill>
                <a:latin typeface="Arial"/>
              </a:rPr>
              <a:t>From Neural Embeddings for Web Testing arXiv:2306.07400v1 [cs.SE] 12 Jun 2023</a:t>
            </a:r>
          </a:p>
        </p:txBody>
      </p:sp>
      <p:sp>
        <p:nvSpPr>
          <p:cNvPr id="175" name="CasellaDiTesto 174"/>
          <p:cNvSpPr txBox="1"/>
          <p:nvPr/>
        </p:nvSpPr>
        <p:spPr>
          <a:xfrm>
            <a:off x="3780000" y="6480000"/>
            <a:ext cx="4320000" cy="2883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it-IT" sz="700" b="0" strike="noStrike" spc="-1">
                <a:solidFill>
                  <a:srgbClr val="000000"/>
                </a:solidFill>
                <a:latin typeface="Arial"/>
              </a:rPr>
              <a:t>From Web Application Testing: Using Tree Kernels to Detect Near-duplicate States in Automated Model Inference arXiv:2108.13322v1 [cs.SE] 30 Aug 2021</a:t>
            </a:r>
          </a:p>
        </p:txBody>
      </p:sp>
      <p:sp>
        <p:nvSpPr>
          <p:cNvPr id="176" name="CasellaDiTesto 175"/>
          <p:cNvSpPr txBox="1"/>
          <p:nvPr/>
        </p:nvSpPr>
        <p:spPr>
          <a:xfrm>
            <a:off x="8280000" y="5040000"/>
            <a:ext cx="3240000" cy="858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Subtree kernels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Subset tree kernels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Partial Tree kernel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23835</TotalTime>
  <Words>2251</Words>
  <Application>Microsoft Macintosh PowerPoint</Application>
  <PresentationFormat>Widescreen</PresentationFormat>
  <Paragraphs>438</Paragraphs>
  <Slides>72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72</vt:i4>
      </vt:variant>
    </vt:vector>
  </HeadingPairs>
  <TitlesOfParts>
    <vt:vector size="82" baseType="lpstr">
      <vt:lpstr>Arial</vt:lpstr>
      <vt:lpstr>Calibri</vt:lpstr>
      <vt:lpstr>Calibri Light</vt:lpstr>
      <vt:lpstr>Cambria Math</vt:lpstr>
      <vt:lpstr>OpenSymbol</vt:lpstr>
      <vt:lpstr>Symbol</vt:lpstr>
      <vt:lpstr>Times New Roman</vt:lpstr>
      <vt:lpstr>Wingdings</vt:lpstr>
      <vt:lpstr>Tema di Office</vt:lpstr>
      <vt:lpstr>Tema di Office</vt:lpstr>
      <vt:lpstr>Altri esempi che mostrano rispetto la similarità con i figli dei nodi</vt:lpstr>
      <vt:lpstr>Normalizzazione</vt:lpstr>
      <vt:lpstr>Idea - Parte 6 (funzione similitudine tra nodi)</vt:lpstr>
      <vt:lpstr>Presentazione</vt:lpstr>
      <vt:lpstr>Motivation</vt:lpstr>
      <vt:lpstr>Problem</vt:lpstr>
      <vt:lpstr>Our job</vt:lpstr>
      <vt:lpstr>How – Basic approach</vt:lpstr>
      <vt:lpstr>Used methodologies</vt:lpstr>
      <vt:lpstr>Dataset used to train classifiers</vt:lpstr>
      <vt:lpstr>Tecnologie</vt:lpstr>
      <vt:lpstr>KeLP</vt:lpstr>
      <vt:lpstr>New method – Attribute similarity</vt:lpstr>
      <vt:lpstr>Attribute similarity – From web page to tree</vt:lpstr>
      <vt:lpstr>Attribute similarity – From web page to tree</vt:lpstr>
      <vt:lpstr>Attribute similarity – From web page to tree</vt:lpstr>
      <vt:lpstr>Attribute similarity – From web page to tree</vt:lpstr>
      <vt:lpstr>Attribute similarity – Tree similarity</vt:lpstr>
      <vt:lpstr>Attribute similarity – Similarity function</vt:lpstr>
      <vt:lpstr>Examples – near-duplicates</vt:lpstr>
      <vt:lpstr>Alcuni esempi – Parte 4</vt:lpstr>
      <vt:lpstr>Histograms</vt:lpstr>
      <vt:lpstr>Preprocessing</vt:lpstr>
      <vt:lpstr>Validation</vt:lpstr>
      <vt:lpstr>Attribute similarity – f1 – varia gamma</vt:lpstr>
      <vt:lpstr>Nuovo kernel – f1 – varia C</vt:lpstr>
      <vt:lpstr>Nuovo kernel – precision – varia gamma</vt:lpstr>
      <vt:lpstr>Nuovo kernel – precision – varia C</vt:lpstr>
      <vt:lpstr>Nuovo kernel – recall – varia gamma</vt:lpstr>
      <vt:lpstr>Nuovo kernel – recall – varia C</vt:lpstr>
      <vt:lpstr>Classificatore su nuovo kernel 1000 samples- Results</vt:lpstr>
      <vt:lpstr>Tree edit distance – f1 – varia gamma</vt:lpstr>
      <vt:lpstr>Tree edit distance – f1 – varia C</vt:lpstr>
      <vt:lpstr>Tree edit distance – precision – varia gamma</vt:lpstr>
      <vt:lpstr>Tree edit distance – precision – varia C</vt:lpstr>
      <vt:lpstr>Tree edit distance – recall – varia gamma</vt:lpstr>
      <vt:lpstr>Tree edit distance – recall – varia C</vt:lpstr>
      <vt:lpstr>Classificatore su TreeEditDistance 1000 sample- Results</vt:lpstr>
      <vt:lpstr>Nuovo kernel e attributi alberi – f1 – varia gamma</vt:lpstr>
      <vt:lpstr>Nuovo kernel e attributi alberi– f1 – varia C</vt:lpstr>
      <vt:lpstr>Nuovo kernel e attributi alberi– precision – varia gamma</vt:lpstr>
      <vt:lpstr>Nuovo kernel e attributi alberi– precision – varia C</vt:lpstr>
      <vt:lpstr>Nuovo kernel e attributi alberi– recall – varia gamma</vt:lpstr>
      <vt:lpstr>Nuovo kernel e attributi alberi– recall – varia C</vt:lpstr>
      <vt:lpstr>Primo classificatore - Results</vt:lpstr>
      <vt:lpstr>Classificatori stesso metodo scorsa volta</vt:lpstr>
      <vt:lpstr>Classificatore su nuovo kernel – Validation curves - C</vt:lpstr>
      <vt:lpstr>Classificatore su nuovo kernel – Validation curve - Gamma</vt:lpstr>
      <vt:lpstr>Classificatore su TreeEditDistance– Validation curves - C</vt:lpstr>
      <vt:lpstr>Classificatore su TreeEditDistance– Validation curve - Gamma</vt:lpstr>
      <vt:lpstr>Classificatore su nuovo kernel e attr alberi – Validation curves - C</vt:lpstr>
      <vt:lpstr>Classificatore su nuovo kernel e attr alberi – Validation curves Gamma</vt:lpstr>
      <vt:lpstr>--------------------VECCHI GRAFICI--------------------</vt:lpstr>
      <vt:lpstr>Primo classificatore – Parametri usati</vt:lpstr>
      <vt:lpstr>Primo classificatore – Validation curves - C</vt:lpstr>
      <vt:lpstr>Primo classificatore – Validation curve - Gamma</vt:lpstr>
      <vt:lpstr>Primo classificatore - Results</vt:lpstr>
      <vt:lpstr>Secondo classificatore – Parametri usati</vt:lpstr>
      <vt:lpstr>Secondo classificatore – Validation curves - C</vt:lpstr>
      <vt:lpstr>Secondo classificatore – Validation curve - Gamma</vt:lpstr>
      <vt:lpstr>Secondo classificatore - Results</vt:lpstr>
      <vt:lpstr>Secondo classificatore – Parametri usati</vt:lpstr>
      <vt:lpstr>Terzo classificatore – Validation curves - C</vt:lpstr>
      <vt:lpstr>Secondo classificatore – Validation curve - Gamma</vt:lpstr>
      <vt:lpstr>Secondo classificatore - Results</vt:lpstr>
      <vt:lpstr>--------------------VECCHI GRAFICI--------------------</vt:lpstr>
      <vt:lpstr>-----------------------------------</vt:lpstr>
      <vt:lpstr>Altre similitudini – Tra padri e figli di un nodo</vt:lpstr>
      <vt:lpstr>Altre similitudini – Analizzare testo</vt:lpstr>
      <vt:lpstr>Informazioni che ho su un nodo html</vt:lpstr>
      <vt:lpstr>Nuove funzioni di similarità</vt:lpstr>
      <vt:lpstr>Debug su pagine che dovrebbero essere diverse secondo la classificazione umana, ma la similarità dice che sono uguali – Da cancellare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GIUSEPPE PORCARO</dc:creator>
  <dc:description/>
  <cp:lastModifiedBy>GIUSEPPE PORCARO</cp:lastModifiedBy>
  <cp:revision>20</cp:revision>
  <dcterms:created xsi:type="dcterms:W3CDTF">2023-08-26T00:18:07Z</dcterms:created>
  <dcterms:modified xsi:type="dcterms:W3CDTF">2023-10-02T17:09:25Z</dcterms:modified>
  <dc:language>it-IT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ActionId">
    <vt:lpwstr>a19be3fd-6739-4bad-9263-33fa06b67d21</vt:lpwstr>
  </property>
  <property fmtid="{D5CDD505-2E9C-101B-9397-08002B2CF9AE}" pid="3" name="MSIP_Label_2ad0b24d-6422-44b0-b3de-abb3a9e8c81a_ContentBits">
    <vt:lpwstr>0</vt:lpwstr>
  </property>
  <property fmtid="{D5CDD505-2E9C-101B-9397-08002B2CF9AE}" pid="4" name="MSIP_Label_2ad0b24d-6422-44b0-b3de-abb3a9e8c81a_Enabled">
    <vt:lpwstr>true</vt:lpwstr>
  </property>
  <property fmtid="{D5CDD505-2E9C-101B-9397-08002B2CF9AE}" pid="5" name="MSIP_Label_2ad0b24d-6422-44b0-b3de-abb3a9e8c81a_Method">
    <vt:lpwstr>Standard</vt:lpwstr>
  </property>
  <property fmtid="{D5CDD505-2E9C-101B-9397-08002B2CF9AE}" pid="6" name="MSIP_Label_2ad0b24d-6422-44b0-b3de-abb3a9e8c81a_Name">
    <vt:lpwstr>defa4170-0d19-0005-0004-bc88714345d2</vt:lpwstr>
  </property>
  <property fmtid="{D5CDD505-2E9C-101B-9397-08002B2CF9AE}" pid="7" name="MSIP_Label_2ad0b24d-6422-44b0-b3de-abb3a9e8c81a_SetDate">
    <vt:lpwstr>2023-08-26T00:18:37Z</vt:lpwstr>
  </property>
  <property fmtid="{D5CDD505-2E9C-101B-9397-08002B2CF9AE}" pid="8" name="MSIP_Label_2ad0b24d-6422-44b0-b3de-abb3a9e8c81a_SiteId">
    <vt:lpwstr>2fcfe26a-bb62-46b0-b1e3-28f9da0c45fd</vt:lpwstr>
  </property>
  <property fmtid="{D5CDD505-2E9C-101B-9397-08002B2CF9AE}" pid="9" name="PresentationFormat">
    <vt:lpwstr>Widescreen</vt:lpwstr>
  </property>
  <property fmtid="{D5CDD505-2E9C-101B-9397-08002B2CF9AE}" pid="10" name="Slides">
    <vt:i4>67</vt:i4>
  </property>
</Properties>
</file>